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74" r:id="rId2"/>
    <p:sldId id="275" r:id="rId3"/>
    <p:sldId id="259" r:id="rId4"/>
    <p:sldId id="261" r:id="rId5"/>
    <p:sldId id="272" r:id="rId6"/>
    <p:sldId id="273" r:id="rId7"/>
    <p:sldId id="281" r:id="rId8"/>
    <p:sldId id="262" r:id="rId9"/>
    <p:sldId id="264" r:id="rId10"/>
    <p:sldId id="265" r:id="rId11"/>
    <p:sldId id="282" r:id="rId12"/>
    <p:sldId id="277" r:id="rId13"/>
    <p:sldId id="278" r:id="rId14"/>
    <p:sldId id="269" r:id="rId15"/>
    <p:sldId id="279" r:id="rId16"/>
    <p:sldId id="280" r:id="rId17"/>
    <p:sldId id="270" r:id="rId18"/>
  </p:sldIdLst>
  <p:sldSz cx="18288000" cy="10287000"/>
  <p:notesSz cx="6858000" cy="9144000"/>
  <p:embeddedFontLst>
    <p:embeddedFont>
      <p:font typeface="Arimo" panose="020B0604020202020204" pitchFamily="34" charset="0"/>
      <p:regular r:id="rId20"/>
    </p:embeddedFont>
    <p:embeddedFont>
      <p:font typeface="Calibri" panose="020F0502020204030204" pitchFamily="34" charset="0"/>
      <p:regular r:id="rId21"/>
      <p:bold r:id="rId22"/>
      <p:italic r:id="rId23"/>
      <p:boldItalic r:id="rId24"/>
    </p:embeddedFont>
    <p:embeddedFont>
      <p:font typeface="Public Sans" pitchFamily="2" charset="77"/>
      <p:regular r:id="rId25"/>
    </p:embeddedFont>
    <p:embeddedFont>
      <p:font typeface="Public Sans Bold" pitchFamily="2" charset="77"/>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71395" autoAdjust="0"/>
  </p:normalViewPr>
  <p:slideViewPr>
    <p:cSldViewPr>
      <p:cViewPr varScale="1">
        <p:scale>
          <a:sx n="50" d="100"/>
          <a:sy n="50" d="100"/>
        </p:scale>
        <p:origin x="7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75889-0838-5043-8F46-E55592A32823}" type="datetimeFigureOut">
              <a:rPr lang="en-US" smtClean="0"/>
              <a:t>1/15/22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73F77-96B2-6449-9A76-AB46F62252BA}" type="slidenum">
              <a:rPr lang="en-US" smtClean="0"/>
              <a:t>‹#›</a:t>
            </a:fld>
            <a:endParaRPr lang="en-US"/>
          </a:p>
        </p:txBody>
      </p:sp>
    </p:spTree>
    <p:extLst>
      <p:ext uri="{BB962C8B-B14F-4D97-AF65-F5344CB8AC3E}">
        <p14:creationId xmlns:p14="http://schemas.microsoft.com/office/powerpoint/2010/main" val="194811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1</a:t>
            </a:fld>
            <a:endParaRPr lang="en-US"/>
          </a:p>
        </p:txBody>
      </p:sp>
    </p:spTree>
    <p:extLst>
      <p:ext uri="{BB962C8B-B14F-4D97-AF65-F5344CB8AC3E}">
        <p14:creationId xmlns:p14="http://schemas.microsoft.com/office/powerpoint/2010/main" val="1239228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14</a:t>
            </a:fld>
            <a:endParaRPr lang="en-US"/>
          </a:p>
        </p:txBody>
      </p:sp>
    </p:spTree>
    <p:extLst>
      <p:ext uri="{BB962C8B-B14F-4D97-AF65-F5344CB8AC3E}">
        <p14:creationId xmlns:p14="http://schemas.microsoft.com/office/powerpoint/2010/main" val="3164630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Ellis</a:t>
            </a:r>
          </a:p>
        </p:txBody>
      </p:sp>
      <p:sp>
        <p:nvSpPr>
          <p:cNvPr id="4" name="Slide Number Placeholder 3"/>
          <p:cNvSpPr>
            <a:spLocks noGrp="1"/>
          </p:cNvSpPr>
          <p:nvPr>
            <p:ph type="sldNum" sz="quarter" idx="5"/>
          </p:nvPr>
        </p:nvSpPr>
        <p:spPr/>
        <p:txBody>
          <a:bodyPr/>
          <a:lstStyle/>
          <a:p>
            <a:fld id="{47D73F77-96B2-6449-9A76-AB46F62252BA}" type="slidenum">
              <a:rPr lang="en-US" smtClean="0"/>
              <a:t>15</a:t>
            </a:fld>
            <a:endParaRPr lang="en-US"/>
          </a:p>
        </p:txBody>
      </p:sp>
    </p:spTree>
    <p:extLst>
      <p:ext uri="{BB962C8B-B14F-4D97-AF65-F5344CB8AC3E}">
        <p14:creationId xmlns:p14="http://schemas.microsoft.com/office/powerpoint/2010/main" val="2798690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p:txBody>
      </p:sp>
      <p:sp>
        <p:nvSpPr>
          <p:cNvPr id="4" name="Slide Number Placeholder 3"/>
          <p:cNvSpPr>
            <a:spLocks noGrp="1"/>
          </p:cNvSpPr>
          <p:nvPr>
            <p:ph type="sldNum" sz="quarter" idx="5"/>
          </p:nvPr>
        </p:nvSpPr>
        <p:spPr/>
        <p:txBody>
          <a:bodyPr/>
          <a:lstStyle/>
          <a:p>
            <a:fld id="{47D73F77-96B2-6449-9A76-AB46F62252BA}" type="slidenum">
              <a:rPr lang="en-US" smtClean="0"/>
              <a:t>16</a:t>
            </a:fld>
            <a:endParaRPr lang="en-US"/>
          </a:p>
        </p:txBody>
      </p:sp>
    </p:spTree>
    <p:extLst>
      <p:ext uri="{BB962C8B-B14F-4D97-AF65-F5344CB8AC3E}">
        <p14:creationId xmlns:p14="http://schemas.microsoft.com/office/powerpoint/2010/main" val="2232051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17</a:t>
            </a:fld>
            <a:endParaRPr lang="en-US"/>
          </a:p>
        </p:txBody>
      </p:sp>
    </p:spTree>
    <p:extLst>
      <p:ext uri="{BB962C8B-B14F-4D97-AF65-F5344CB8AC3E}">
        <p14:creationId xmlns:p14="http://schemas.microsoft.com/office/powerpoint/2010/main" val="3799019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2</a:t>
            </a:fld>
            <a:endParaRPr lang="en-US"/>
          </a:p>
        </p:txBody>
      </p:sp>
    </p:spTree>
    <p:extLst>
      <p:ext uri="{BB962C8B-B14F-4D97-AF65-F5344CB8AC3E}">
        <p14:creationId xmlns:p14="http://schemas.microsoft.com/office/powerpoint/2010/main" val="109603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3</a:t>
            </a:fld>
            <a:endParaRPr lang="en-US"/>
          </a:p>
        </p:txBody>
      </p:sp>
    </p:spTree>
    <p:extLst>
      <p:ext uri="{BB962C8B-B14F-4D97-AF65-F5344CB8AC3E}">
        <p14:creationId xmlns:p14="http://schemas.microsoft.com/office/powerpoint/2010/main" val="246456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Shailesh</a:t>
            </a:r>
          </a:p>
        </p:txBody>
      </p:sp>
      <p:sp>
        <p:nvSpPr>
          <p:cNvPr id="4" name="Slide Number Placeholder 3"/>
          <p:cNvSpPr>
            <a:spLocks noGrp="1"/>
          </p:cNvSpPr>
          <p:nvPr>
            <p:ph type="sldNum" sz="quarter" idx="5"/>
          </p:nvPr>
        </p:nvSpPr>
        <p:spPr/>
        <p:txBody>
          <a:bodyPr/>
          <a:lstStyle/>
          <a:p>
            <a:fld id="{47D73F77-96B2-6449-9A76-AB46F62252BA}" type="slidenum">
              <a:rPr lang="en-US" smtClean="0"/>
              <a:t>4</a:t>
            </a:fld>
            <a:endParaRPr lang="en-US"/>
          </a:p>
        </p:txBody>
      </p:sp>
    </p:spTree>
    <p:extLst>
      <p:ext uri="{BB962C8B-B14F-4D97-AF65-F5344CB8AC3E}">
        <p14:creationId xmlns:p14="http://schemas.microsoft.com/office/powerpoint/2010/main" val="202974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Marc</a:t>
            </a:r>
          </a:p>
        </p:txBody>
      </p:sp>
      <p:sp>
        <p:nvSpPr>
          <p:cNvPr id="4" name="Slide Number Placeholder 3"/>
          <p:cNvSpPr>
            <a:spLocks noGrp="1"/>
          </p:cNvSpPr>
          <p:nvPr>
            <p:ph type="sldNum" sz="quarter" idx="5"/>
          </p:nvPr>
        </p:nvSpPr>
        <p:spPr/>
        <p:txBody>
          <a:bodyPr/>
          <a:lstStyle/>
          <a:p>
            <a:fld id="{47D73F77-96B2-6449-9A76-AB46F62252BA}" type="slidenum">
              <a:rPr lang="en-US" smtClean="0"/>
              <a:t>8</a:t>
            </a:fld>
            <a:endParaRPr lang="en-US"/>
          </a:p>
        </p:txBody>
      </p:sp>
    </p:spTree>
    <p:extLst>
      <p:ext uri="{BB962C8B-B14F-4D97-AF65-F5344CB8AC3E}">
        <p14:creationId xmlns:p14="http://schemas.microsoft.com/office/powerpoint/2010/main" val="1380614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p:txBody>
      </p:sp>
      <p:sp>
        <p:nvSpPr>
          <p:cNvPr id="4" name="Slide Number Placeholder 3"/>
          <p:cNvSpPr>
            <a:spLocks noGrp="1"/>
          </p:cNvSpPr>
          <p:nvPr>
            <p:ph type="sldNum" sz="quarter" idx="5"/>
          </p:nvPr>
        </p:nvSpPr>
        <p:spPr/>
        <p:txBody>
          <a:bodyPr/>
          <a:lstStyle/>
          <a:p>
            <a:fld id="{47D73F77-96B2-6449-9A76-AB46F62252BA}" type="slidenum">
              <a:rPr lang="en-US" smtClean="0"/>
              <a:t>9</a:t>
            </a:fld>
            <a:endParaRPr lang="en-US"/>
          </a:p>
        </p:txBody>
      </p:sp>
    </p:spTree>
    <p:extLst>
      <p:ext uri="{BB962C8B-B14F-4D97-AF65-F5344CB8AC3E}">
        <p14:creationId xmlns:p14="http://schemas.microsoft.com/office/powerpoint/2010/main" val="1150162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p:txBody>
      </p:sp>
      <p:sp>
        <p:nvSpPr>
          <p:cNvPr id="4" name="Slide Number Placeholder 3"/>
          <p:cNvSpPr>
            <a:spLocks noGrp="1"/>
          </p:cNvSpPr>
          <p:nvPr>
            <p:ph type="sldNum" sz="quarter" idx="5"/>
          </p:nvPr>
        </p:nvSpPr>
        <p:spPr/>
        <p:txBody>
          <a:bodyPr/>
          <a:lstStyle/>
          <a:p>
            <a:fld id="{47D73F77-96B2-6449-9A76-AB46F62252BA}" type="slidenum">
              <a:rPr lang="en-US" smtClean="0"/>
              <a:t>10</a:t>
            </a:fld>
            <a:endParaRPr lang="en-US"/>
          </a:p>
        </p:txBody>
      </p:sp>
    </p:spTree>
    <p:extLst>
      <p:ext uri="{BB962C8B-B14F-4D97-AF65-F5344CB8AC3E}">
        <p14:creationId xmlns:p14="http://schemas.microsoft.com/office/powerpoint/2010/main" val="71802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a:p>
            <a:endParaRPr lang="en-US" dirty="0"/>
          </a:p>
        </p:txBody>
      </p:sp>
      <p:sp>
        <p:nvSpPr>
          <p:cNvPr id="4" name="Slide Number Placeholder 3"/>
          <p:cNvSpPr>
            <a:spLocks noGrp="1"/>
          </p:cNvSpPr>
          <p:nvPr>
            <p:ph type="sldNum" sz="quarter" idx="5"/>
          </p:nvPr>
        </p:nvSpPr>
        <p:spPr/>
        <p:txBody>
          <a:bodyPr/>
          <a:lstStyle/>
          <a:p>
            <a:fld id="{47D73F77-96B2-6449-9A76-AB46F62252BA}" type="slidenum">
              <a:rPr lang="en-US" smtClean="0"/>
              <a:t>12</a:t>
            </a:fld>
            <a:endParaRPr lang="en-US"/>
          </a:p>
        </p:txBody>
      </p:sp>
    </p:spTree>
    <p:extLst>
      <p:ext uri="{BB962C8B-B14F-4D97-AF65-F5344CB8AC3E}">
        <p14:creationId xmlns:p14="http://schemas.microsoft.com/office/powerpoint/2010/main" val="2378784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a:t>
            </a:r>
          </a:p>
        </p:txBody>
      </p:sp>
      <p:sp>
        <p:nvSpPr>
          <p:cNvPr id="4" name="Slide Number Placeholder 3"/>
          <p:cNvSpPr>
            <a:spLocks noGrp="1"/>
          </p:cNvSpPr>
          <p:nvPr>
            <p:ph type="sldNum" sz="quarter" idx="5"/>
          </p:nvPr>
        </p:nvSpPr>
        <p:spPr/>
        <p:txBody>
          <a:bodyPr/>
          <a:lstStyle/>
          <a:p>
            <a:fld id="{47D73F77-96B2-6449-9A76-AB46F62252BA}" type="slidenum">
              <a:rPr lang="en-US" smtClean="0"/>
              <a:t>13</a:t>
            </a:fld>
            <a:endParaRPr lang="en-US"/>
          </a:p>
        </p:txBody>
      </p:sp>
    </p:spTree>
    <p:extLst>
      <p:ext uri="{BB962C8B-B14F-4D97-AF65-F5344CB8AC3E}">
        <p14:creationId xmlns:p14="http://schemas.microsoft.com/office/powerpoint/2010/main" val="341655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ww.iconfinder.com/icons/115778/quotes_ico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s://www.foodandwine.com/news/produce-section-higher-sales-grocery-shopp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4.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jpg"/><Relationship Id="rId7"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simplemost.com/7-scientifically-proven-tricks-to-eat-healthier/" TargetMode="External"/><Relationship Id="rId11" Type="http://schemas.openxmlformats.org/officeDocument/2006/relationships/hyperlink" Target="https://www.foodandwine.com/news/produce-section-higher-sales-grocery-shopping" TargetMode="External"/><Relationship Id="rId5" Type="http://schemas.openxmlformats.org/officeDocument/2006/relationships/image" Target="../media/image5.jpeg"/><Relationship Id="rId10" Type="http://schemas.openxmlformats.org/officeDocument/2006/relationships/image" Target="../media/image1.jpg"/><Relationship Id="rId4" Type="http://schemas.openxmlformats.org/officeDocument/2006/relationships/hyperlink" Target="https://populationmatters.org/population-matters-statement-ons-population-estimates" TargetMode="External"/><Relationship Id="rId9" Type="http://schemas.openxmlformats.org/officeDocument/2006/relationships/hyperlink" Target="https://www.iconfinder.com/icons/115778/quotes_ico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developers.google.com/maps" TargetMode="External"/><Relationship Id="rId3" Type="http://schemas.openxmlformats.org/officeDocument/2006/relationships/image" Target="../media/image5.jpeg"/><Relationship Id="rId7" Type="http://schemas.openxmlformats.org/officeDocument/2006/relationships/image" Target="../media/image2.jpeg"/><Relationship Id="rId12" Type="http://schemas.openxmlformats.org/officeDocument/2006/relationships/hyperlink" Target="https://oraapp.doe.k12.ga.us/ows-bin/owa/fte_pack_frl001_public.entry_for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populationmatters.org/population-matters-statement-ons-population-estimates" TargetMode="External"/><Relationship Id="rId11" Type="http://schemas.openxmlformats.org/officeDocument/2006/relationships/hyperlink" Target="https://fred.stlouisfed.org/release/tables?eid=266512&amp;rid=175" TargetMode="External"/><Relationship Id="rId5" Type="http://schemas.openxmlformats.org/officeDocument/2006/relationships/image" Target="../media/image4.jpg"/><Relationship Id="rId10" Type="http://schemas.openxmlformats.org/officeDocument/2006/relationships/hyperlink" Target="https://api.census.gov/data/2019/pep" TargetMode="External"/><Relationship Id="rId4" Type="http://schemas.openxmlformats.org/officeDocument/2006/relationships/hyperlink" Target="https://www.simplemost.com/7-scientifically-proven-tricks-to-eat-healthier/" TargetMode="External"/><Relationship Id="rId9" Type="http://schemas.openxmlformats.org/officeDocument/2006/relationships/hyperlink" Target="https://www.iconfinder.com/icons/115778/quotes_icon"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fred.stlouisfed.org/release/tables?eid=266512&amp;rid=175" TargetMode="External"/><Relationship Id="rId3" Type="http://schemas.openxmlformats.org/officeDocument/2006/relationships/image" Target="../media/image4.jpg"/><Relationship Id="rId7" Type="http://schemas.openxmlformats.org/officeDocument/2006/relationships/hyperlink" Target="https://api.census.gov/data/2019/pep"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simplemost.com/7-scientifically-proven-tricks-to-eat-healthier/" TargetMode="External"/><Relationship Id="rId11"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hyperlink" Target="https://developers.google.com/maps" TargetMode="External"/><Relationship Id="rId4" Type="http://schemas.openxmlformats.org/officeDocument/2006/relationships/hyperlink" Target="https://populationmatters.org/population-matters-statement-ons-population-estimates" TargetMode="External"/><Relationship Id="rId9" Type="http://schemas.openxmlformats.org/officeDocument/2006/relationships/hyperlink" Target="https://oraapp.doe.k12.ga.us/ows-bin/owa/fte_pack_frl001_public.entry_for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oraapp.doe.k12.ga.us" TargetMode="External"/><Relationship Id="rId3" Type="http://schemas.openxmlformats.org/officeDocument/2006/relationships/hyperlink" Target="https://api.census.gov/data/2019/pep" TargetMode="External"/><Relationship Id="rId7" Type="http://schemas.openxmlformats.org/officeDocument/2006/relationships/hyperlink" Target="https://fred.stlouisfed.org/"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developers.google.com/maps" TargetMode="External"/><Relationship Id="rId5" Type="http://schemas.openxmlformats.org/officeDocument/2006/relationships/hyperlink" Target="https://oraapp.doe.k12.ga.us/ows-bin/owa/fte_pack_frl001_public.entry_form" TargetMode="External"/><Relationship Id="rId4" Type="http://schemas.openxmlformats.org/officeDocument/2006/relationships/hyperlink" Target="https://fred.stlouisfed.org/release/tables?eid=266512&amp;rid=17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oraapp.doe.k12.ga.us" TargetMode="External"/><Relationship Id="rId2" Type="http://schemas.openxmlformats.org/officeDocument/2006/relationships/hyperlink" Target="https://fred.stlouisfed.org/" TargetMode="Externa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hyperlink" Target="https://fred.stlouisfed.org/" TargetMode="External"/><Relationship Id="rId3" Type="http://schemas.openxmlformats.org/officeDocument/2006/relationships/image" Target="../media/image8.jpeg"/><Relationship Id="rId7" Type="http://schemas.openxmlformats.org/officeDocument/2006/relationships/hyperlink" Target="https://www.iconfinder.com/icons/115778/quotes_icon"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app.genmymodel.com/editor/edit/_OTlVYHCrEeyzq6ra3GZCdA" TargetMode="External"/><Relationship Id="rId4" Type="http://schemas.openxmlformats.org/officeDocument/2006/relationships/image" Target="../media/image9.png"/><Relationship Id="rId9" Type="http://schemas.openxmlformats.org/officeDocument/2006/relationships/hyperlink" Target="https://oraapp.doe.k12.ga.u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app.genmymodel.com/editor/edit/_OTlVYHCrEeyzq6ra3GZCdA" TargetMode="External"/><Relationship Id="rId7" Type="http://schemas.openxmlformats.org/officeDocument/2006/relationships/image" Target="../media/image12.png"/><Relationship Id="rId12"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7.png"/><Relationship Id="rId5" Type="http://schemas.openxmlformats.org/officeDocument/2006/relationships/image" Target="../media/image10.png"/><Relationship Id="rId10" Type="http://schemas.openxmlformats.org/officeDocument/2006/relationships/hyperlink" Target="https://www.iconfinder.com/icons/115778/quotes_icon" TargetMode="External"/><Relationship Id="rId4" Type="http://schemas.openxmlformats.org/officeDocument/2006/relationships/image" Target="../media/image9.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hyperlink" Target="https://app.genmymodel.com/editor/edit/_OTlVYHCrEeyzq6ra3GZCd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hyperlink" Target="https://www.iconfinder.com/icons/115778/quotes_icon" TargetMode="External"/><Relationship Id="rId4" Type="http://schemas.openxmlformats.org/officeDocument/2006/relationships/image" Target="../media/image11.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grass, different, bunch, assorted&#10;&#10;Description automatically generated">
            <a:extLst>
              <a:ext uri="{FF2B5EF4-FFF2-40B4-BE49-F238E27FC236}">
                <a16:creationId xmlns:a16="http://schemas.microsoft.com/office/drawing/2014/main" id="{3D67E163-BEC8-E840-90F6-A52814BCE82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35" t="-116" r="5325"/>
          <a:stretch/>
        </p:blipFill>
        <p:spPr>
          <a:xfrm>
            <a:off x="6501386" y="0"/>
            <a:ext cx="13002768" cy="10286990"/>
          </a:xfrm>
          <a:prstGeom prst="rect">
            <a:avLst/>
          </a:prstGeom>
        </p:spPr>
      </p:pic>
      <p:sp>
        <p:nvSpPr>
          <p:cNvPr id="3" name="TextBox 2">
            <a:extLst>
              <a:ext uri="{FF2B5EF4-FFF2-40B4-BE49-F238E27FC236}">
                <a16:creationId xmlns:a16="http://schemas.microsoft.com/office/drawing/2014/main" id="{2CCA6A91-7316-BC4E-A33D-17AFD937FF72}"/>
              </a:ext>
            </a:extLst>
          </p:cNvPr>
          <p:cNvSpPr txBox="1"/>
          <p:nvPr/>
        </p:nvSpPr>
        <p:spPr>
          <a:xfrm>
            <a:off x="742372" y="723900"/>
            <a:ext cx="5302829" cy="48062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a:latin typeface="Public Sans Bold"/>
                <a:ea typeface="+mj-ea"/>
                <a:cs typeface="Calibri"/>
              </a:rPr>
              <a:t>Project</a:t>
            </a:r>
            <a:r>
              <a:rPr lang="en-US" sz="6000" b="1">
                <a:latin typeface="Public Sans"/>
                <a:ea typeface="+mj-ea"/>
                <a:cs typeface="Calibri"/>
              </a:rPr>
              <a:t> 3: Visualizing Data</a:t>
            </a:r>
          </a:p>
        </p:txBody>
      </p:sp>
      <p:sp>
        <p:nvSpPr>
          <p:cNvPr id="4" name="TextBox 4">
            <a:extLst>
              <a:ext uri="{FF2B5EF4-FFF2-40B4-BE49-F238E27FC236}">
                <a16:creationId xmlns:a16="http://schemas.microsoft.com/office/drawing/2014/main" id="{11C08DFE-399D-7B4D-AA12-3A0EF71EE360}"/>
              </a:ext>
            </a:extLst>
          </p:cNvPr>
          <p:cNvSpPr txBox="1"/>
          <p:nvPr/>
        </p:nvSpPr>
        <p:spPr>
          <a:xfrm>
            <a:off x="742372" y="5753100"/>
            <a:ext cx="5759014" cy="923330"/>
          </a:xfrm>
          <a:prstGeom prst="rect">
            <a:avLst/>
          </a:prstGeom>
        </p:spPr>
        <p:txBody>
          <a:bodyPr wrap="square" lIns="0" tIns="0" rIns="0" bIns="0" rtlCol="0" anchor="t">
            <a:spAutoFit/>
          </a:bodyPr>
          <a:lstStyle/>
          <a:p>
            <a:pPr>
              <a:lnSpc>
                <a:spcPts val="3600"/>
              </a:lnSpc>
            </a:pPr>
            <a:r>
              <a:rPr lang="en-US" sz="3000" dirty="0">
                <a:solidFill>
                  <a:srgbClr val="9B9B9B"/>
                </a:solidFill>
                <a:latin typeface="Public Sans"/>
              </a:rPr>
              <a:t>The </a:t>
            </a:r>
            <a:r>
              <a:rPr lang="en-US" sz="3000" b="1" dirty="0">
                <a:latin typeface="Public Sans"/>
              </a:rPr>
              <a:t>GAP</a:t>
            </a:r>
            <a:r>
              <a:rPr lang="en-US" sz="3000" dirty="0">
                <a:solidFill>
                  <a:srgbClr val="9B9B9B"/>
                </a:solidFill>
                <a:latin typeface="Public Sans"/>
              </a:rPr>
              <a:t> Team:</a:t>
            </a:r>
          </a:p>
          <a:p>
            <a:pPr>
              <a:lnSpc>
                <a:spcPts val="3600"/>
              </a:lnSpc>
            </a:pPr>
            <a:r>
              <a:rPr lang="en-US" sz="3600" b="1" dirty="0" err="1">
                <a:latin typeface="Public Sans"/>
              </a:rPr>
              <a:t>G</a:t>
            </a:r>
            <a:r>
              <a:rPr lang="en-US" sz="3000" dirty="0" err="1">
                <a:solidFill>
                  <a:srgbClr val="9B9B9B"/>
                </a:solidFill>
                <a:latin typeface="Public Sans"/>
              </a:rPr>
              <a:t>odkindhi</a:t>
            </a:r>
            <a:r>
              <a:rPr lang="en-US" sz="3000" dirty="0">
                <a:solidFill>
                  <a:srgbClr val="9B9B9B"/>
                </a:solidFill>
                <a:latin typeface="Public Sans"/>
              </a:rPr>
              <a:t>, </a:t>
            </a:r>
            <a:r>
              <a:rPr lang="en-US" sz="3600" b="1" dirty="0" err="1">
                <a:latin typeface="Public Sans"/>
              </a:rPr>
              <a:t>A</a:t>
            </a:r>
            <a:r>
              <a:rPr lang="en-US" sz="3000" dirty="0" err="1">
                <a:solidFill>
                  <a:srgbClr val="9B9B9B"/>
                </a:solidFill>
                <a:latin typeface="Public Sans"/>
              </a:rPr>
              <a:t>voaka</a:t>
            </a:r>
            <a:r>
              <a:rPr lang="en-US" sz="3000" dirty="0">
                <a:solidFill>
                  <a:srgbClr val="9B9B9B"/>
                </a:solidFill>
                <a:latin typeface="Public Sans"/>
              </a:rPr>
              <a:t>, </a:t>
            </a:r>
            <a:r>
              <a:rPr lang="en-US" sz="3600" b="1" dirty="0" err="1">
                <a:latin typeface="Public Sans"/>
              </a:rPr>
              <a:t>P</a:t>
            </a:r>
            <a:r>
              <a:rPr lang="en-US" sz="3000" dirty="0" err="1">
                <a:solidFill>
                  <a:srgbClr val="9B9B9B"/>
                </a:solidFill>
                <a:latin typeface="Public Sans"/>
              </a:rPr>
              <a:t>urwanto</a:t>
            </a:r>
            <a:endParaRPr lang="en-US" sz="3000" dirty="0">
              <a:solidFill>
                <a:srgbClr val="9B9B9B"/>
              </a:solidFill>
              <a:latin typeface="Public Sans"/>
            </a:endParaRPr>
          </a:p>
        </p:txBody>
      </p:sp>
      <p:pic>
        <p:nvPicPr>
          <p:cNvPr id="5" name="Picture 4">
            <a:extLst>
              <a:ext uri="{FF2B5EF4-FFF2-40B4-BE49-F238E27FC236}">
                <a16:creationId xmlns:a16="http://schemas.microsoft.com/office/drawing/2014/main" id="{A9D1FE79-FFBA-744A-9EFC-8189796E5D71}"/>
              </a:ext>
            </a:extLst>
          </p:cNvPr>
          <p:cNvPicPr>
            <a:picLocks noChangeAspect="1"/>
          </p:cNvPicPr>
          <p:nvPr/>
        </p:nvPicPr>
        <p:blipFill rotWithShape="1">
          <a:blip r:embed="rId5"/>
          <a:srcRect l="63" t="-229" r="37" b="933"/>
          <a:stretch/>
        </p:blipFill>
        <p:spPr>
          <a:xfrm>
            <a:off x="5410200" y="17009328"/>
            <a:ext cx="17670401" cy="11679972"/>
          </a:xfrm>
          <a:prstGeom prst="rect">
            <a:avLst/>
          </a:prstGeom>
        </p:spPr>
      </p:pic>
      <p:pic>
        <p:nvPicPr>
          <p:cNvPr id="6" name="Picture 5" descr="Logo&#10;&#10;Description automatically generated">
            <a:extLst>
              <a:ext uri="{FF2B5EF4-FFF2-40B4-BE49-F238E27FC236}">
                <a16:creationId xmlns:a16="http://schemas.microsoft.com/office/drawing/2014/main" id="{4C790CC1-4F40-BE44-8584-2A7AF7AAAD7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049000" y="2857500"/>
            <a:ext cx="914400" cy="914400"/>
          </a:xfrm>
          <a:prstGeom prst="rect">
            <a:avLst/>
          </a:prstGeom>
        </p:spPr>
      </p:pic>
      <p:sp>
        <p:nvSpPr>
          <p:cNvPr id="7" name="!!porcethis">
            <a:extLst>
              <a:ext uri="{FF2B5EF4-FFF2-40B4-BE49-F238E27FC236}">
                <a16:creationId xmlns:a16="http://schemas.microsoft.com/office/drawing/2014/main" id="{4E5AC677-97C9-B24F-9EE4-825AD9EE8B6F}"/>
              </a:ext>
            </a:extLst>
          </p:cNvPr>
          <p:cNvSpPr txBox="1"/>
          <p:nvPr/>
        </p:nvSpPr>
        <p:spPr>
          <a:xfrm>
            <a:off x="-10591800" y="3796247"/>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 and determine the factors that contribute toward the situation.</a:t>
            </a:r>
          </a:p>
        </p:txBody>
      </p:sp>
      <p:pic>
        <p:nvPicPr>
          <p:cNvPr id="8" name="Picture 7" descr="Logo&#10;&#10;Description automatically generated">
            <a:extLst>
              <a:ext uri="{FF2B5EF4-FFF2-40B4-BE49-F238E27FC236}">
                <a16:creationId xmlns:a16="http://schemas.microsoft.com/office/drawing/2014/main" id="{B7FC44FE-C7E2-3E4A-95BD-E1E589F59AD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0800000">
            <a:off x="-4343400" y="7562849"/>
            <a:ext cx="914400" cy="914400"/>
          </a:xfrm>
          <a:prstGeom prst="rect">
            <a:avLst/>
          </a:prstGeom>
        </p:spPr>
      </p:pic>
      <p:sp>
        <p:nvSpPr>
          <p:cNvPr id="9" name="!!thistoo">
            <a:extLst>
              <a:ext uri="{FF2B5EF4-FFF2-40B4-BE49-F238E27FC236}">
                <a16:creationId xmlns:a16="http://schemas.microsoft.com/office/drawing/2014/main" id="{B3657410-515C-304D-AC90-813FF27EC20E}"/>
              </a:ext>
            </a:extLst>
          </p:cNvPr>
          <p:cNvSpPr txBox="1"/>
          <p:nvPr/>
        </p:nvSpPr>
        <p:spPr>
          <a:xfrm>
            <a:off x="-8458200"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Food Deserts</a:t>
            </a:r>
          </a:p>
        </p:txBody>
      </p:sp>
    </p:spTree>
    <p:extLst>
      <p:ext uri="{BB962C8B-B14F-4D97-AF65-F5344CB8AC3E}">
        <p14:creationId xmlns:p14="http://schemas.microsoft.com/office/powerpoint/2010/main" val="3475458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7DEBD37-C2DE-4349-93E2-2B69843F8869}"/>
              </a:ext>
            </a:extLst>
          </p:cNvPr>
          <p:cNvPicPr>
            <a:picLocks noChangeAspect="1"/>
          </p:cNvPicPr>
          <p:nvPr/>
        </p:nvPicPr>
        <p:blipFill>
          <a:blip r:embed="rId3"/>
          <a:srcRect/>
          <a:stretch>
            <a:fillRect/>
          </a:stretch>
        </p:blipFill>
        <p:spPr>
          <a:xfrm>
            <a:off x="2340690" y="1440164"/>
            <a:ext cx="13606619" cy="6418216"/>
          </a:xfrm>
          <a:prstGeom prst="rect">
            <a:avLst/>
          </a:prstGeom>
        </p:spPr>
      </p:pic>
      <p:sp>
        <p:nvSpPr>
          <p:cNvPr id="4" name="TextBox 4"/>
          <p:cNvSpPr txBox="1"/>
          <p:nvPr/>
        </p:nvSpPr>
        <p:spPr>
          <a:xfrm>
            <a:off x="4360846" y="7886700"/>
            <a:ext cx="9566307" cy="1949252"/>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
        <p:nvSpPr>
          <p:cNvPr id="5" name="TextBox 4">
            <a:extLst>
              <a:ext uri="{FF2B5EF4-FFF2-40B4-BE49-F238E27FC236}">
                <a16:creationId xmlns:a16="http://schemas.microsoft.com/office/drawing/2014/main" id="{A76BED65-5EC9-454B-A443-327CF9F1B180}"/>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Data Visualizations</a:t>
            </a:r>
          </a:p>
        </p:txBody>
      </p:sp>
      <p:sp>
        <p:nvSpPr>
          <p:cNvPr id="6" name="TextBox 5">
            <a:extLst>
              <a:ext uri="{FF2B5EF4-FFF2-40B4-BE49-F238E27FC236}">
                <a16:creationId xmlns:a16="http://schemas.microsoft.com/office/drawing/2014/main" id="{6B5B3831-203E-AA4C-8650-DECCC89DFCF4}"/>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11" name="TextBox 10">
            <a:extLst>
              <a:ext uri="{FF2B5EF4-FFF2-40B4-BE49-F238E27FC236}">
                <a16:creationId xmlns:a16="http://schemas.microsoft.com/office/drawing/2014/main" id="{7DCD987D-E40B-B74E-A00B-7335F4E0219C}"/>
              </a:ext>
            </a:extLst>
          </p:cNvPr>
          <p:cNvSpPr txBox="1"/>
          <p:nvPr/>
        </p:nvSpPr>
        <p:spPr>
          <a:xfrm>
            <a:off x="-11430000" y="7938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4 Charts</a:t>
            </a:r>
          </a:p>
        </p:txBody>
      </p:sp>
      <p:sp>
        <p:nvSpPr>
          <p:cNvPr id="16" name="TextBox 4">
            <a:extLst>
              <a:ext uri="{FF2B5EF4-FFF2-40B4-BE49-F238E27FC236}">
                <a16:creationId xmlns:a16="http://schemas.microsoft.com/office/drawing/2014/main" id="{CA62FDD6-9A1B-4743-93F0-F093003D3A64}"/>
              </a:ext>
            </a:extLst>
          </p:cNvPr>
          <p:cNvSpPr txBox="1"/>
          <p:nvPr/>
        </p:nvSpPr>
        <p:spPr>
          <a:xfrm>
            <a:off x="685799" y="10798920"/>
            <a:ext cx="16916400" cy="2923877"/>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dirty="0">
              <a:solidFill>
                <a:srgbClr val="9B9B9B"/>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2A4AFE4-22CD-5241-AB46-8FFA9505B884}"/>
              </a:ext>
            </a:extLst>
          </p:cNvPr>
          <p:cNvSpPr txBox="1"/>
          <p:nvPr/>
        </p:nvSpPr>
        <p:spPr>
          <a:xfrm>
            <a:off x="-3303503" y="86308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#2</a:t>
            </a:r>
          </a:p>
        </p:txBody>
      </p:sp>
      <p:pic>
        <p:nvPicPr>
          <p:cNvPr id="3" name="Picture 2" descr="Chart&#10;&#10;Description automatically generated">
            <a:extLst>
              <a:ext uri="{FF2B5EF4-FFF2-40B4-BE49-F238E27FC236}">
                <a16:creationId xmlns:a16="http://schemas.microsoft.com/office/drawing/2014/main" id="{EE3B75D1-6D67-4AFD-8F25-8CEFCDDC56A6}"/>
              </a:ext>
            </a:extLst>
          </p:cNvPr>
          <p:cNvPicPr>
            <a:picLocks noChangeAspect="1"/>
          </p:cNvPicPr>
          <p:nvPr/>
        </p:nvPicPr>
        <p:blipFill>
          <a:blip r:embed="rId4"/>
          <a:srcRect/>
          <a:stretch>
            <a:fillRect/>
          </a:stretch>
        </p:blipFill>
        <p:spPr>
          <a:xfrm>
            <a:off x="2327285" y="25880510"/>
            <a:ext cx="5960188" cy="2816324"/>
          </a:xfrm>
          <a:prstGeom prst="rect">
            <a:avLst/>
          </a:prstGeom>
        </p:spPr>
      </p:pic>
      <p:pic>
        <p:nvPicPr>
          <p:cNvPr id="20" name="!!stupid1" descr="Chart, scatter chart&#10;&#10;Description automatically generated">
            <a:extLst>
              <a:ext uri="{FF2B5EF4-FFF2-40B4-BE49-F238E27FC236}">
                <a16:creationId xmlns:a16="http://schemas.microsoft.com/office/drawing/2014/main" id="{30D876EE-0835-47AF-926A-50976194F0A6}"/>
              </a:ext>
            </a:extLst>
          </p:cNvPr>
          <p:cNvPicPr>
            <a:picLocks noChangeAspect="1"/>
          </p:cNvPicPr>
          <p:nvPr/>
        </p:nvPicPr>
        <p:blipFill>
          <a:blip r:embed="rId5"/>
          <a:stretch>
            <a:fillRect/>
          </a:stretch>
        </p:blipFill>
        <p:spPr>
          <a:xfrm>
            <a:off x="27159996" y="8386805"/>
            <a:ext cx="2743200" cy="1268427"/>
          </a:xfrm>
          <a:prstGeom prst="rect">
            <a:avLst/>
          </a:prstGeom>
        </p:spPr>
      </p:pic>
      <p:pic>
        <p:nvPicPr>
          <p:cNvPr id="22" name="Picture 2" descr="Chart, scatter chart&#10;&#10;Description automatically generated">
            <a:extLst>
              <a:ext uri="{FF2B5EF4-FFF2-40B4-BE49-F238E27FC236}">
                <a16:creationId xmlns:a16="http://schemas.microsoft.com/office/drawing/2014/main" id="{6FABE2BB-5AB7-4A5D-B965-B336B6AF028A}"/>
              </a:ext>
            </a:extLst>
          </p:cNvPr>
          <p:cNvPicPr>
            <a:picLocks noChangeAspect="1"/>
          </p:cNvPicPr>
          <p:nvPr/>
        </p:nvPicPr>
        <p:blipFill>
          <a:blip r:embed="rId6"/>
          <a:srcRect/>
          <a:stretch>
            <a:fillRect/>
          </a:stretch>
        </p:blipFill>
        <p:spPr>
          <a:xfrm>
            <a:off x="29677487" y="5879456"/>
            <a:ext cx="3167797" cy="146714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EE081-E4F2-4620-944F-4F95B08106F6}"/>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Data Visualizations</a:t>
            </a:r>
          </a:p>
        </p:txBody>
      </p:sp>
      <p:sp>
        <p:nvSpPr>
          <p:cNvPr id="5" name="TextBox 4">
            <a:extLst>
              <a:ext uri="{FF2B5EF4-FFF2-40B4-BE49-F238E27FC236}">
                <a16:creationId xmlns:a16="http://schemas.microsoft.com/office/drawing/2014/main" id="{AB2B1BEB-2853-4F6D-A1BE-DB2E97987D26}"/>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Chart #2</a:t>
            </a:r>
          </a:p>
        </p:txBody>
      </p:sp>
      <p:sp>
        <p:nvSpPr>
          <p:cNvPr id="7" name="TextBox 6">
            <a:extLst>
              <a:ext uri="{FF2B5EF4-FFF2-40B4-BE49-F238E27FC236}">
                <a16:creationId xmlns:a16="http://schemas.microsoft.com/office/drawing/2014/main" id="{A697A475-D716-4FDF-8D77-EA40DD4AEB16}"/>
              </a:ext>
            </a:extLst>
          </p:cNvPr>
          <p:cNvSpPr txBox="1"/>
          <p:nvPr/>
        </p:nvSpPr>
        <p:spPr>
          <a:xfrm>
            <a:off x="-4007430"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Chart #3</a:t>
            </a:r>
          </a:p>
        </p:txBody>
      </p:sp>
      <p:sp>
        <p:nvSpPr>
          <p:cNvPr id="9" name="TextBox 8">
            <a:extLst>
              <a:ext uri="{FF2B5EF4-FFF2-40B4-BE49-F238E27FC236}">
                <a16:creationId xmlns:a16="http://schemas.microsoft.com/office/drawing/2014/main" id="{F559FE35-7FDE-41D2-B5C0-0EBBCC73B81A}"/>
              </a:ext>
            </a:extLst>
          </p:cNvPr>
          <p:cNvSpPr txBox="1"/>
          <p:nvPr/>
        </p:nvSpPr>
        <p:spPr>
          <a:xfrm>
            <a:off x="-11734800" y="7938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11" name="TextBox 4">
            <a:extLst>
              <a:ext uri="{FF2B5EF4-FFF2-40B4-BE49-F238E27FC236}">
                <a16:creationId xmlns:a16="http://schemas.microsoft.com/office/drawing/2014/main" id="{9E0F5E0F-2BDD-4DB7-9C20-A0E580960D3B}"/>
              </a:ext>
            </a:extLst>
          </p:cNvPr>
          <p:cNvSpPr txBox="1"/>
          <p:nvPr/>
        </p:nvSpPr>
        <p:spPr>
          <a:xfrm>
            <a:off x="3849960" y="15963900"/>
            <a:ext cx="9566307" cy="1949252"/>
          </a:xfrm>
          <a:prstGeom prst="rect">
            <a:avLst/>
          </a:prstGeom>
        </p:spPr>
        <p:txBody>
          <a:bodyPr wrap="square" lIns="0" tIns="0" rIns="0" bIns="0" rtlCol="0" anchor="t">
            <a:spAutoFit/>
          </a:bodyPr>
          <a:lstStyle/>
          <a:p>
            <a:pPr algn="ctr">
              <a:lnSpc>
                <a:spcPts val="3779"/>
              </a:lnSpc>
              <a:spcBef>
                <a:spcPct val="0"/>
              </a:spcBef>
            </a:pPr>
            <a:r>
              <a:rPr lang="en-US" sz="320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
        <p:nvSpPr>
          <p:cNvPr id="13" name="TextBox 4">
            <a:extLst>
              <a:ext uri="{FF2B5EF4-FFF2-40B4-BE49-F238E27FC236}">
                <a16:creationId xmlns:a16="http://schemas.microsoft.com/office/drawing/2014/main" id="{5130116F-C888-44B7-BE1B-DFDEFB0277D9}"/>
              </a:ext>
            </a:extLst>
          </p:cNvPr>
          <p:cNvSpPr txBox="1"/>
          <p:nvPr/>
        </p:nvSpPr>
        <p:spPr>
          <a:xfrm>
            <a:off x="685799" y="7519448"/>
            <a:ext cx="16916400" cy="2923877"/>
          </a:xfrm>
          <a:prstGeom prst="rect">
            <a:avLst/>
          </a:prstGeom>
        </p:spPr>
        <p:txBody>
          <a:bodyPr wrap="square" lIns="0" tIns="0" rIns="0" bIns="0" rtlCol="0" anchor="t">
            <a:spAutoFit/>
          </a:bodyPr>
          <a:lstStyle/>
          <a:p>
            <a:pPr algn="ctr">
              <a:lnSpc>
                <a:spcPts val="3779"/>
              </a:lnSpc>
              <a:spcBef>
                <a:spcPct val="0"/>
              </a:spcBef>
            </a:pPr>
            <a:r>
              <a:rPr lang="en-US" sz="320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a:solidFill>
                <a:srgbClr val="9B9B9B"/>
              </a:solidFill>
              <a:latin typeface="Calibri" panose="020F0502020204030204" pitchFamily="34" charset="0"/>
              <a:cs typeface="Calibri" panose="020F0502020204030204" pitchFamily="34" charset="0"/>
            </a:endParaRPr>
          </a:p>
        </p:txBody>
      </p:sp>
      <p:sp>
        <p:nvSpPr>
          <p:cNvPr id="15" name="TextBox 4">
            <a:extLst>
              <a:ext uri="{FF2B5EF4-FFF2-40B4-BE49-F238E27FC236}">
                <a16:creationId xmlns:a16="http://schemas.microsoft.com/office/drawing/2014/main" id="{3B1040AB-C95E-43A2-BEC8-2065D15405EF}"/>
              </a:ext>
            </a:extLst>
          </p:cNvPr>
          <p:cNvSpPr txBox="1"/>
          <p:nvPr/>
        </p:nvSpPr>
        <p:spPr>
          <a:xfrm>
            <a:off x="1828798" y="10780213"/>
            <a:ext cx="14630399" cy="2020168"/>
          </a:xfrm>
          <a:prstGeom prst="rect">
            <a:avLst/>
          </a:prstGeom>
        </p:spPr>
        <p:txBody>
          <a:bodyPr wrap="square" lIns="0" tIns="0" rIns="0" bIns="0" rtlCol="0" anchor="t">
            <a:spAutoFit/>
          </a:bodyPr>
          <a:lstStyle/>
          <a:p>
            <a:pPr algn="ctr">
              <a:lnSpc>
                <a:spcPts val="3994"/>
              </a:lnSpc>
              <a:spcBef>
                <a:spcPct val="0"/>
              </a:spcBef>
            </a:pPr>
            <a:r>
              <a:rPr lang="en-US" sz="2853">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pic>
        <p:nvPicPr>
          <p:cNvPr id="17" name="Picture 2" descr="A picture containing chart&#10;&#10;Description automatically generated">
            <a:extLst>
              <a:ext uri="{FF2B5EF4-FFF2-40B4-BE49-F238E27FC236}">
                <a16:creationId xmlns:a16="http://schemas.microsoft.com/office/drawing/2014/main" id="{81D4B184-8CEC-4EE8-B114-BAC89CF5B74A}"/>
              </a:ext>
            </a:extLst>
          </p:cNvPr>
          <p:cNvPicPr>
            <a:picLocks noChangeAspect="1"/>
          </p:cNvPicPr>
          <p:nvPr/>
        </p:nvPicPr>
        <p:blipFill>
          <a:blip r:embed="rId2"/>
          <a:srcRect/>
          <a:stretch>
            <a:fillRect/>
          </a:stretch>
        </p:blipFill>
        <p:spPr>
          <a:xfrm>
            <a:off x="-13068108" y="2829126"/>
            <a:ext cx="4332404" cy="2048773"/>
          </a:xfrm>
          <a:prstGeom prst="rect">
            <a:avLst/>
          </a:prstGeom>
        </p:spPr>
      </p:pic>
      <p:pic>
        <p:nvPicPr>
          <p:cNvPr id="19" name="Picture 18" descr="Chart&#10;&#10;Description automatically generated">
            <a:extLst>
              <a:ext uri="{FF2B5EF4-FFF2-40B4-BE49-F238E27FC236}">
                <a16:creationId xmlns:a16="http://schemas.microsoft.com/office/drawing/2014/main" id="{48A16D21-B8E7-4DCF-BBA9-348999525366}"/>
              </a:ext>
            </a:extLst>
          </p:cNvPr>
          <p:cNvPicPr>
            <a:picLocks noChangeAspect="1"/>
          </p:cNvPicPr>
          <p:nvPr/>
        </p:nvPicPr>
        <p:blipFill>
          <a:blip r:embed="rId3"/>
          <a:srcRect/>
          <a:stretch>
            <a:fillRect/>
          </a:stretch>
        </p:blipFill>
        <p:spPr>
          <a:xfrm>
            <a:off x="25013664" y="12511751"/>
            <a:ext cx="5960188" cy="2816324"/>
          </a:xfrm>
          <a:prstGeom prst="rect">
            <a:avLst/>
          </a:prstGeom>
        </p:spPr>
      </p:pic>
      <p:pic>
        <p:nvPicPr>
          <p:cNvPr id="21" name="!!stupid1" descr="Chart, scatter chart&#10;&#10;Description automatically generated">
            <a:extLst>
              <a:ext uri="{FF2B5EF4-FFF2-40B4-BE49-F238E27FC236}">
                <a16:creationId xmlns:a16="http://schemas.microsoft.com/office/drawing/2014/main" id="{D2A3E5AC-DCFA-4E26-B94E-E230F9CFEBE9}"/>
              </a:ext>
            </a:extLst>
          </p:cNvPr>
          <p:cNvPicPr>
            <a:picLocks noChangeAspect="1"/>
          </p:cNvPicPr>
          <p:nvPr/>
        </p:nvPicPr>
        <p:blipFill>
          <a:blip r:embed="rId4"/>
          <a:srcRect/>
          <a:stretch>
            <a:fillRect/>
          </a:stretch>
        </p:blipFill>
        <p:spPr>
          <a:xfrm>
            <a:off x="28129373" y="4626497"/>
            <a:ext cx="4296328" cy="1988004"/>
          </a:xfrm>
          <a:prstGeom prst="rect">
            <a:avLst/>
          </a:prstGeom>
        </p:spPr>
      </p:pic>
      <p:pic>
        <p:nvPicPr>
          <p:cNvPr id="23" name="Picture 2" descr="Chart, scatter chart&#10;&#10;Description automatically generated">
            <a:extLst>
              <a:ext uri="{FF2B5EF4-FFF2-40B4-BE49-F238E27FC236}">
                <a16:creationId xmlns:a16="http://schemas.microsoft.com/office/drawing/2014/main" id="{C92D03BB-230E-4BEE-BB38-02D643B32C48}"/>
              </a:ext>
            </a:extLst>
          </p:cNvPr>
          <p:cNvPicPr>
            <a:picLocks noChangeAspect="1"/>
          </p:cNvPicPr>
          <p:nvPr/>
        </p:nvPicPr>
        <p:blipFill>
          <a:blip r:embed="rId5"/>
          <a:srcRect/>
          <a:stretch>
            <a:fillRect/>
          </a:stretch>
        </p:blipFill>
        <p:spPr>
          <a:xfrm>
            <a:off x="1753564" y="627444"/>
            <a:ext cx="14800353" cy="6878307"/>
          </a:xfrm>
          <a:prstGeom prst="rect">
            <a:avLst/>
          </a:prstGeom>
        </p:spPr>
      </p:pic>
    </p:spTree>
    <p:extLst>
      <p:ext uri="{BB962C8B-B14F-4D97-AF65-F5344CB8AC3E}">
        <p14:creationId xmlns:p14="http://schemas.microsoft.com/office/powerpoint/2010/main" val="1648203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05D0F5-D47A-6346-A6CF-0964085413AE}"/>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Data Visualizations</a:t>
            </a:r>
          </a:p>
        </p:txBody>
      </p:sp>
      <p:sp>
        <p:nvSpPr>
          <p:cNvPr id="3" name="TextBox 2">
            <a:extLst>
              <a:ext uri="{FF2B5EF4-FFF2-40B4-BE49-F238E27FC236}">
                <a16:creationId xmlns:a16="http://schemas.microsoft.com/office/drawing/2014/main" id="{A1BBE221-64C0-E14E-9D17-AF5281097AE1}"/>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#3</a:t>
            </a:r>
          </a:p>
        </p:txBody>
      </p:sp>
      <p:sp>
        <p:nvSpPr>
          <p:cNvPr id="4" name="TextBox 3">
            <a:extLst>
              <a:ext uri="{FF2B5EF4-FFF2-40B4-BE49-F238E27FC236}">
                <a16:creationId xmlns:a16="http://schemas.microsoft.com/office/drawing/2014/main" id="{0C4A2F0C-E2BC-CE42-AC61-697B995B80C8}"/>
              </a:ext>
            </a:extLst>
          </p:cNvPr>
          <p:cNvSpPr txBox="1"/>
          <p:nvPr/>
        </p:nvSpPr>
        <p:spPr>
          <a:xfrm>
            <a:off x="-12115800" y="93209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#2</a:t>
            </a:r>
          </a:p>
        </p:txBody>
      </p:sp>
      <p:pic>
        <p:nvPicPr>
          <p:cNvPr id="5" name="Picture 2">
            <a:extLst>
              <a:ext uri="{FF2B5EF4-FFF2-40B4-BE49-F238E27FC236}">
                <a16:creationId xmlns:a16="http://schemas.microsoft.com/office/drawing/2014/main" id="{C03DA997-FB55-364B-AC74-48695E6A9319}"/>
              </a:ext>
            </a:extLst>
          </p:cNvPr>
          <p:cNvPicPr>
            <a:picLocks noChangeAspect="1"/>
          </p:cNvPicPr>
          <p:nvPr/>
        </p:nvPicPr>
        <p:blipFill>
          <a:blip r:embed="rId3"/>
          <a:srcRect/>
          <a:stretch>
            <a:fillRect/>
          </a:stretch>
        </p:blipFill>
        <p:spPr>
          <a:xfrm>
            <a:off x="-7902286" y="4445324"/>
            <a:ext cx="2963079" cy="1396351"/>
          </a:xfrm>
          <a:prstGeom prst="rect">
            <a:avLst/>
          </a:prstGeom>
        </p:spPr>
      </p:pic>
      <p:pic>
        <p:nvPicPr>
          <p:cNvPr id="7" name="Picture 2">
            <a:extLst>
              <a:ext uri="{FF2B5EF4-FFF2-40B4-BE49-F238E27FC236}">
                <a16:creationId xmlns:a16="http://schemas.microsoft.com/office/drawing/2014/main" id="{5A2B05F4-C502-4445-BDD1-A36C786029A4}"/>
              </a:ext>
            </a:extLst>
          </p:cNvPr>
          <p:cNvPicPr>
            <a:picLocks noChangeAspect="1"/>
          </p:cNvPicPr>
          <p:nvPr/>
        </p:nvPicPr>
        <p:blipFill>
          <a:blip r:embed="rId4"/>
          <a:srcRect/>
          <a:stretch>
            <a:fillRect/>
          </a:stretch>
        </p:blipFill>
        <p:spPr>
          <a:xfrm>
            <a:off x="23227207" y="3937451"/>
            <a:ext cx="5535192" cy="2610940"/>
          </a:xfrm>
          <a:prstGeom prst="rect">
            <a:avLst/>
          </a:prstGeom>
        </p:spPr>
      </p:pic>
      <p:sp>
        <p:nvSpPr>
          <p:cNvPr id="8" name="TextBox 4">
            <a:extLst>
              <a:ext uri="{FF2B5EF4-FFF2-40B4-BE49-F238E27FC236}">
                <a16:creationId xmlns:a16="http://schemas.microsoft.com/office/drawing/2014/main" id="{3FAB2D29-AA01-3346-97F0-2CFFFC7D3C96}"/>
              </a:ext>
            </a:extLst>
          </p:cNvPr>
          <p:cNvSpPr txBox="1"/>
          <p:nvPr/>
        </p:nvSpPr>
        <p:spPr>
          <a:xfrm>
            <a:off x="174914" y="18326100"/>
            <a:ext cx="16916400" cy="2923877"/>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dirty="0">
              <a:solidFill>
                <a:srgbClr val="9B9B9B"/>
              </a:solidFill>
              <a:latin typeface="Calibri" panose="020F0502020204030204" pitchFamily="34" charset="0"/>
              <a:cs typeface="Calibri" panose="020F0502020204030204" pitchFamily="34" charset="0"/>
            </a:endParaRPr>
          </a:p>
        </p:txBody>
      </p:sp>
      <p:sp>
        <p:nvSpPr>
          <p:cNvPr id="9" name="TextBox 4">
            <a:extLst>
              <a:ext uri="{FF2B5EF4-FFF2-40B4-BE49-F238E27FC236}">
                <a16:creationId xmlns:a16="http://schemas.microsoft.com/office/drawing/2014/main" id="{68164C84-5583-5341-903A-A20C6F7FD469}"/>
              </a:ext>
            </a:extLst>
          </p:cNvPr>
          <p:cNvSpPr txBox="1"/>
          <p:nvPr/>
        </p:nvSpPr>
        <p:spPr>
          <a:xfrm>
            <a:off x="1828800" y="7793714"/>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sp>
        <p:nvSpPr>
          <p:cNvPr id="10" name="TextBox 9">
            <a:extLst>
              <a:ext uri="{FF2B5EF4-FFF2-40B4-BE49-F238E27FC236}">
                <a16:creationId xmlns:a16="http://schemas.microsoft.com/office/drawing/2014/main" id="{E32FE164-5240-7F4C-90D4-19CECCDF2209}"/>
              </a:ext>
            </a:extLst>
          </p:cNvPr>
          <p:cNvSpPr txBox="1"/>
          <p:nvPr/>
        </p:nvSpPr>
        <p:spPr>
          <a:xfrm>
            <a:off x="-2907685" y="804328"/>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13" name="TextBox 4">
            <a:extLst>
              <a:ext uri="{FF2B5EF4-FFF2-40B4-BE49-F238E27FC236}">
                <a16:creationId xmlns:a16="http://schemas.microsoft.com/office/drawing/2014/main" id="{007D231D-4EB3-D940-AF0F-81438CC04D79}"/>
              </a:ext>
            </a:extLst>
          </p:cNvPr>
          <p:cNvSpPr txBox="1"/>
          <p:nvPr/>
        </p:nvSpPr>
        <p:spPr>
          <a:xfrm>
            <a:off x="2057398" y="1107022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pic>
        <p:nvPicPr>
          <p:cNvPr id="11" name="!!stupid1" descr="Chart, scatter chart&#10;&#10;Description automatically generated">
            <a:extLst>
              <a:ext uri="{FF2B5EF4-FFF2-40B4-BE49-F238E27FC236}">
                <a16:creationId xmlns:a16="http://schemas.microsoft.com/office/drawing/2014/main" id="{E8247420-F68D-4D7A-92D3-6C850C053AC8}"/>
              </a:ext>
            </a:extLst>
          </p:cNvPr>
          <p:cNvPicPr>
            <a:picLocks noChangeAspect="1"/>
          </p:cNvPicPr>
          <p:nvPr/>
        </p:nvPicPr>
        <p:blipFill>
          <a:blip r:embed="rId5"/>
          <a:srcRect/>
          <a:stretch>
            <a:fillRect/>
          </a:stretch>
        </p:blipFill>
        <p:spPr>
          <a:xfrm>
            <a:off x="2595547" y="925575"/>
            <a:ext cx="13554104" cy="6353443"/>
          </a:xfrm>
          <a:prstGeom prst="rect">
            <a:avLst/>
          </a:prstGeom>
        </p:spPr>
      </p:pic>
    </p:spTree>
    <p:extLst>
      <p:ext uri="{BB962C8B-B14F-4D97-AF65-F5344CB8AC3E}">
        <p14:creationId xmlns:p14="http://schemas.microsoft.com/office/powerpoint/2010/main" val="3252111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73303-DFA6-0E40-BF59-750647240999}"/>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a:ea typeface="+mj-ea"/>
                <a:cs typeface="Calibri"/>
              </a:rPr>
              <a:t>Data Visualizations</a:t>
            </a:r>
          </a:p>
        </p:txBody>
      </p:sp>
      <p:sp>
        <p:nvSpPr>
          <p:cNvPr id="3" name="TextBox 2">
            <a:extLst>
              <a:ext uri="{FF2B5EF4-FFF2-40B4-BE49-F238E27FC236}">
                <a16:creationId xmlns:a16="http://schemas.microsoft.com/office/drawing/2014/main" id="{66FEE884-77C3-8F40-8832-2E6CB793ED08}"/>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4" name="TextBox 3">
            <a:extLst>
              <a:ext uri="{FF2B5EF4-FFF2-40B4-BE49-F238E27FC236}">
                <a16:creationId xmlns:a16="http://schemas.microsoft.com/office/drawing/2014/main" id="{A4C9A9D6-A357-C242-8975-03C4591CC0A7}"/>
              </a:ext>
            </a:extLst>
          </p:cNvPr>
          <p:cNvSpPr txBox="1"/>
          <p:nvPr/>
        </p:nvSpPr>
        <p:spPr>
          <a:xfrm>
            <a:off x="-11353800" y="88637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#3</a:t>
            </a:r>
          </a:p>
        </p:txBody>
      </p:sp>
      <p:pic>
        <p:nvPicPr>
          <p:cNvPr id="6" name="Picture 2">
            <a:extLst>
              <a:ext uri="{FF2B5EF4-FFF2-40B4-BE49-F238E27FC236}">
                <a16:creationId xmlns:a16="http://schemas.microsoft.com/office/drawing/2014/main" id="{0F91297A-A9C2-094A-9FED-09DC2515229F}"/>
              </a:ext>
            </a:extLst>
          </p:cNvPr>
          <p:cNvPicPr>
            <a:picLocks noChangeAspect="1"/>
          </p:cNvPicPr>
          <p:nvPr/>
        </p:nvPicPr>
        <p:blipFill>
          <a:blip r:embed="rId3"/>
          <a:srcRect/>
          <a:stretch>
            <a:fillRect/>
          </a:stretch>
        </p:blipFill>
        <p:spPr>
          <a:xfrm>
            <a:off x="2593393" y="1140287"/>
            <a:ext cx="13101214" cy="6179819"/>
          </a:xfrm>
          <a:prstGeom prst="rect">
            <a:avLst/>
          </a:prstGeom>
        </p:spPr>
      </p:pic>
      <p:sp>
        <p:nvSpPr>
          <p:cNvPr id="7" name="TextBox 4">
            <a:extLst>
              <a:ext uri="{FF2B5EF4-FFF2-40B4-BE49-F238E27FC236}">
                <a16:creationId xmlns:a16="http://schemas.microsoft.com/office/drawing/2014/main" id="{7B4FD949-6E70-3A41-9C73-CBFE4100DB10}"/>
              </a:ext>
            </a:extLst>
          </p:cNvPr>
          <p:cNvSpPr txBox="1"/>
          <p:nvPr/>
        </p:nvSpPr>
        <p:spPr>
          <a:xfrm>
            <a:off x="1828800" y="7793714"/>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sp>
        <p:nvSpPr>
          <p:cNvPr id="10" name="TextBox 4">
            <a:extLst>
              <a:ext uri="{FF2B5EF4-FFF2-40B4-BE49-F238E27FC236}">
                <a16:creationId xmlns:a16="http://schemas.microsoft.com/office/drawing/2014/main" id="{D18A78D7-9B9A-B542-9541-335561AD191B}"/>
              </a:ext>
            </a:extLst>
          </p:cNvPr>
          <p:cNvSpPr txBox="1"/>
          <p:nvPr/>
        </p:nvSpPr>
        <p:spPr>
          <a:xfrm>
            <a:off x="1813560" y="1786890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pic>
        <p:nvPicPr>
          <p:cNvPr id="11" name="Picture 10" descr="Map&#10;&#10;Description automatically generated">
            <a:extLst>
              <a:ext uri="{FF2B5EF4-FFF2-40B4-BE49-F238E27FC236}">
                <a16:creationId xmlns:a16="http://schemas.microsoft.com/office/drawing/2014/main" id="{0BE9C089-F1F5-EF44-93E7-B2BC8A151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8200" y="11315700"/>
            <a:ext cx="1730093" cy="2020168"/>
          </a:xfrm>
          <a:prstGeom prst="rect">
            <a:avLst/>
          </a:prstGeom>
        </p:spPr>
      </p:pic>
      <p:sp>
        <p:nvSpPr>
          <p:cNvPr id="12" name="TextBox 3">
            <a:extLst>
              <a:ext uri="{FF2B5EF4-FFF2-40B4-BE49-F238E27FC236}">
                <a16:creationId xmlns:a16="http://schemas.microsoft.com/office/drawing/2014/main" id="{39EFC975-0353-F844-B7D1-190DE1B0F0C2}"/>
              </a:ext>
            </a:extLst>
          </p:cNvPr>
          <p:cNvSpPr txBox="1"/>
          <p:nvPr/>
        </p:nvSpPr>
        <p:spPr>
          <a:xfrm>
            <a:off x="-6127666" y="4279129"/>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Interactive Heat Map</a:t>
            </a:r>
          </a:p>
        </p:txBody>
      </p:sp>
      <p:sp>
        <p:nvSpPr>
          <p:cNvPr id="13" name="TextBox 12">
            <a:extLst>
              <a:ext uri="{FF2B5EF4-FFF2-40B4-BE49-F238E27FC236}">
                <a16:creationId xmlns:a16="http://schemas.microsoft.com/office/drawing/2014/main" id="{26A17D68-4064-A641-A8F9-76E47538E22F}"/>
              </a:ext>
            </a:extLst>
          </p:cNvPr>
          <p:cNvSpPr txBox="1"/>
          <p:nvPr/>
        </p:nvSpPr>
        <p:spPr>
          <a:xfrm>
            <a:off x="-6239725" y="4889584"/>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pic>
        <p:nvPicPr>
          <p:cNvPr id="19" name="!!stupid1" descr="Chart, scatter chart&#10;&#10;Description automatically generated">
            <a:extLst>
              <a:ext uri="{FF2B5EF4-FFF2-40B4-BE49-F238E27FC236}">
                <a16:creationId xmlns:a16="http://schemas.microsoft.com/office/drawing/2014/main" id="{DE18D65C-58A6-429E-8C18-592121F0756A}"/>
              </a:ext>
            </a:extLst>
          </p:cNvPr>
          <p:cNvPicPr>
            <a:picLocks noChangeAspect="1"/>
          </p:cNvPicPr>
          <p:nvPr/>
        </p:nvPicPr>
        <p:blipFill>
          <a:blip r:embed="rId5"/>
          <a:srcRect/>
          <a:stretch>
            <a:fillRect/>
          </a:stretch>
        </p:blipFill>
        <p:spPr>
          <a:xfrm>
            <a:off x="-16907796" y="5295019"/>
            <a:ext cx="4699472" cy="2215494"/>
          </a:xfrm>
          <a:prstGeom prst="rect">
            <a:avLst/>
          </a:prstGeom>
        </p:spPr>
      </p:pic>
    </p:spTree>
    <p:extLst>
      <p:ext uri="{BB962C8B-B14F-4D97-AF65-F5344CB8AC3E}">
        <p14:creationId xmlns:p14="http://schemas.microsoft.com/office/powerpoint/2010/main" val="3940573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76630" y="4533045"/>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Interactive Heat Map</a:t>
            </a:r>
          </a:p>
        </p:txBody>
      </p:sp>
      <p:pic>
        <p:nvPicPr>
          <p:cNvPr id="5" name="Picture 4" descr="Map&#10;&#10;Description automatically generated">
            <a:extLst>
              <a:ext uri="{FF2B5EF4-FFF2-40B4-BE49-F238E27FC236}">
                <a16:creationId xmlns:a16="http://schemas.microsoft.com/office/drawing/2014/main" id="{3F2256C1-0D9E-8A41-8041-2D927BDD9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38100"/>
            <a:ext cx="8915400" cy="10410198"/>
          </a:xfrm>
          <a:prstGeom prst="rect">
            <a:avLst/>
          </a:prstGeom>
        </p:spPr>
      </p:pic>
      <p:sp>
        <p:nvSpPr>
          <p:cNvPr id="6" name="TextBox 5">
            <a:extLst>
              <a:ext uri="{FF2B5EF4-FFF2-40B4-BE49-F238E27FC236}">
                <a16:creationId xmlns:a16="http://schemas.microsoft.com/office/drawing/2014/main" id="{97ACB61A-21C0-EB41-8EE7-B1D98A10AA28}"/>
              </a:ext>
            </a:extLst>
          </p:cNvPr>
          <p:cNvSpPr txBox="1"/>
          <p:nvPr/>
        </p:nvSpPr>
        <p:spPr>
          <a:xfrm>
            <a:off x="564571" y="5143500"/>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pic>
        <p:nvPicPr>
          <p:cNvPr id="7" name="Picture 2">
            <a:extLst>
              <a:ext uri="{FF2B5EF4-FFF2-40B4-BE49-F238E27FC236}">
                <a16:creationId xmlns:a16="http://schemas.microsoft.com/office/drawing/2014/main" id="{C5F6582B-7B14-BD47-9739-A6EFB9482F9E}"/>
              </a:ext>
            </a:extLst>
          </p:cNvPr>
          <p:cNvPicPr>
            <a:picLocks noChangeAspect="1"/>
          </p:cNvPicPr>
          <p:nvPr/>
        </p:nvPicPr>
        <p:blipFill>
          <a:blip r:embed="rId4"/>
          <a:srcRect/>
          <a:stretch>
            <a:fillRect/>
          </a:stretch>
        </p:blipFill>
        <p:spPr>
          <a:xfrm>
            <a:off x="-22402800" y="5397415"/>
            <a:ext cx="2029700" cy="957406"/>
          </a:xfrm>
          <a:prstGeom prst="rect">
            <a:avLst/>
          </a:prstGeom>
        </p:spPr>
      </p:pic>
      <p:sp>
        <p:nvSpPr>
          <p:cNvPr id="8" name="TextBox 7">
            <a:extLst>
              <a:ext uri="{FF2B5EF4-FFF2-40B4-BE49-F238E27FC236}">
                <a16:creationId xmlns:a16="http://schemas.microsoft.com/office/drawing/2014/main" id="{8480611F-9633-1440-B95E-AE9BB3D98497}"/>
              </a:ext>
            </a:extLst>
          </p:cNvPr>
          <p:cNvSpPr txBox="1"/>
          <p:nvPr/>
        </p:nvSpPr>
        <p:spPr>
          <a:xfrm>
            <a:off x="0" y="-3844966"/>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9" name="TextBox 8">
            <a:extLst>
              <a:ext uri="{FF2B5EF4-FFF2-40B4-BE49-F238E27FC236}">
                <a16:creationId xmlns:a16="http://schemas.microsoft.com/office/drawing/2014/main" id="{8F20391F-F63E-6049-8E4B-155C80D6365E}"/>
              </a:ext>
            </a:extLst>
          </p:cNvPr>
          <p:cNvSpPr txBox="1"/>
          <p:nvPr/>
        </p:nvSpPr>
        <p:spPr>
          <a:xfrm>
            <a:off x="0" y="-32035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10" name="TextBox 4">
            <a:extLst>
              <a:ext uri="{FF2B5EF4-FFF2-40B4-BE49-F238E27FC236}">
                <a16:creationId xmlns:a16="http://schemas.microsoft.com/office/drawing/2014/main" id="{DC5ED829-569E-1446-85DC-A11BC608C900}"/>
              </a:ext>
            </a:extLst>
          </p:cNvPr>
          <p:cNvSpPr txBox="1"/>
          <p:nvPr/>
        </p:nvSpPr>
        <p:spPr>
          <a:xfrm>
            <a:off x="1111829" y="1946910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sp>
        <p:nvSpPr>
          <p:cNvPr id="11" name="TextBox 3">
            <a:extLst>
              <a:ext uri="{FF2B5EF4-FFF2-40B4-BE49-F238E27FC236}">
                <a16:creationId xmlns:a16="http://schemas.microsoft.com/office/drawing/2014/main" id="{4DA64777-A856-1445-8B6D-1D341CB67409}"/>
              </a:ext>
            </a:extLst>
          </p:cNvPr>
          <p:cNvSpPr txBox="1"/>
          <p:nvPr/>
        </p:nvSpPr>
        <p:spPr>
          <a:xfrm>
            <a:off x="564571" y="11468100"/>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Conclusion</a:t>
            </a:r>
          </a:p>
        </p:txBody>
      </p:sp>
      <p:sp>
        <p:nvSpPr>
          <p:cNvPr id="12" name="TextBox 11">
            <a:extLst>
              <a:ext uri="{FF2B5EF4-FFF2-40B4-BE49-F238E27FC236}">
                <a16:creationId xmlns:a16="http://schemas.microsoft.com/office/drawing/2014/main" id="{C978CC7E-74A5-2A41-A1F4-4C4A2989FDBF}"/>
              </a:ext>
            </a:extLst>
          </p:cNvPr>
          <p:cNvSpPr txBox="1"/>
          <p:nvPr/>
        </p:nvSpPr>
        <p:spPr>
          <a:xfrm>
            <a:off x="564571" y="12055056"/>
            <a:ext cx="6362700" cy="3000821"/>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Areas with higher levels of poverty are more likely to become Food Deserts. Additionally, poorer countries not only have fewer Grocery stores, but they also have larger numbers of Dollar stores and Fast-Food places proportionate to their population.</a:t>
            </a:r>
          </a:p>
        </p:txBody>
      </p:sp>
      <p:pic>
        <p:nvPicPr>
          <p:cNvPr id="13" name="Picture 2">
            <a:extLst>
              <a:ext uri="{FF2B5EF4-FFF2-40B4-BE49-F238E27FC236}">
                <a16:creationId xmlns:a16="http://schemas.microsoft.com/office/drawing/2014/main" id="{04769FE9-3639-D047-A33A-8FCE8FDCBE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55" t="81" r="13704" b="-81"/>
          <a:stretch/>
        </p:blipFill>
        <p:spPr bwMode="auto">
          <a:xfrm>
            <a:off x="25069800" y="4639569"/>
            <a:ext cx="946628" cy="9608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3C41AB-2930-4C21-8134-260BC9EED19C}"/>
              </a:ext>
            </a:extLst>
          </p:cNvPr>
          <p:cNvSpPr txBox="1"/>
          <p:nvPr/>
        </p:nvSpPr>
        <p:spPr>
          <a:xfrm>
            <a:off x="-12294573" y="181335"/>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a:ea typeface="+mj-ea"/>
                <a:cs typeface="Calibri"/>
              </a:rPr>
              <a:t>Data Visualizations</a:t>
            </a:r>
          </a:p>
        </p:txBody>
      </p:sp>
      <p:pic>
        <p:nvPicPr>
          <p:cNvPr id="16" name="Picture 2" descr="Map&#10;&#10;Description automatically generated">
            <a:extLst>
              <a:ext uri="{FF2B5EF4-FFF2-40B4-BE49-F238E27FC236}">
                <a16:creationId xmlns:a16="http://schemas.microsoft.com/office/drawing/2014/main" id="{3823E58C-2D12-4DC7-9C9D-E8BA3911BA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45828" y="11319560"/>
            <a:ext cx="7130173" cy="5160194"/>
          </a:xfrm>
          <a:prstGeom prst="rect">
            <a:avLst/>
          </a:prstGeom>
        </p:spPr>
      </p:pic>
      <p:pic>
        <p:nvPicPr>
          <p:cNvPr id="18" name="Picture 2" descr="Map&#10;&#10;Description automatically generated">
            <a:extLst>
              <a:ext uri="{FF2B5EF4-FFF2-40B4-BE49-F238E27FC236}">
                <a16:creationId xmlns:a16="http://schemas.microsoft.com/office/drawing/2014/main" id="{70509012-DCC3-4884-834F-A396C78E5B3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159722" y="-5847924"/>
            <a:ext cx="7123659" cy="5145727"/>
          </a:xfrm>
          <a:prstGeom prst="rect">
            <a:avLst/>
          </a:prstGeom>
        </p:spPr>
      </p:pic>
      <p:pic>
        <p:nvPicPr>
          <p:cNvPr id="20" name="Picture 2" descr="Map&#10;&#10;Description automatically generated">
            <a:extLst>
              <a:ext uri="{FF2B5EF4-FFF2-40B4-BE49-F238E27FC236}">
                <a16:creationId xmlns:a16="http://schemas.microsoft.com/office/drawing/2014/main" id="{4AD6BECD-068D-422E-A833-D840CF15FBD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30092" y="11334027"/>
            <a:ext cx="7113033" cy="5142104"/>
          </a:xfrm>
          <a:prstGeom prst="rect">
            <a:avLst/>
          </a:prstGeom>
        </p:spPr>
      </p:pic>
      <p:sp>
        <p:nvSpPr>
          <p:cNvPr id="22" name="TextBox 4">
            <a:extLst>
              <a:ext uri="{FF2B5EF4-FFF2-40B4-BE49-F238E27FC236}">
                <a16:creationId xmlns:a16="http://schemas.microsoft.com/office/drawing/2014/main" id="{AB127EF5-6294-4416-9CC4-F6CB1F68558F}"/>
              </a:ext>
            </a:extLst>
          </p:cNvPr>
          <p:cNvSpPr txBox="1"/>
          <p:nvPr/>
        </p:nvSpPr>
        <p:spPr>
          <a:xfrm>
            <a:off x="1109240" y="10791376"/>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Grocery Store Map</a:t>
            </a:r>
          </a:p>
        </p:txBody>
      </p:sp>
      <p:sp>
        <p:nvSpPr>
          <p:cNvPr id="24" name="TextBox 4">
            <a:extLst>
              <a:ext uri="{FF2B5EF4-FFF2-40B4-BE49-F238E27FC236}">
                <a16:creationId xmlns:a16="http://schemas.microsoft.com/office/drawing/2014/main" id="{F29791F7-6AA0-44F9-B665-F2FC892DD78B}"/>
              </a:ext>
            </a:extLst>
          </p:cNvPr>
          <p:cNvSpPr txBox="1"/>
          <p:nvPr/>
        </p:nvSpPr>
        <p:spPr>
          <a:xfrm>
            <a:off x="6682426" y="15681680"/>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Dollar Store Map &gt;&gt;</a:t>
            </a:r>
          </a:p>
        </p:txBody>
      </p:sp>
      <p:sp>
        <p:nvSpPr>
          <p:cNvPr id="26" name="TextBox 4">
            <a:extLst>
              <a:ext uri="{FF2B5EF4-FFF2-40B4-BE49-F238E27FC236}">
                <a16:creationId xmlns:a16="http://schemas.microsoft.com/office/drawing/2014/main" id="{627515A1-606C-4F3E-BE38-09DD18FDCE6B}"/>
              </a:ext>
            </a:extLst>
          </p:cNvPr>
          <p:cNvSpPr txBox="1"/>
          <p:nvPr/>
        </p:nvSpPr>
        <p:spPr>
          <a:xfrm>
            <a:off x="7189606" y="-5332857"/>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Fast Food Location Map &gt;&gt;</a:t>
            </a:r>
          </a:p>
        </p:txBody>
      </p:sp>
      <p:sp>
        <p:nvSpPr>
          <p:cNvPr id="28" name="TextBox 27">
            <a:extLst>
              <a:ext uri="{FF2B5EF4-FFF2-40B4-BE49-F238E27FC236}">
                <a16:creationId xmlns:a16="http://schemas.microsoft.com/office/drawing/2014/main" id="{E48C68FB-7793-43F6-BE64-DDCC956EC8DE}"/>
              </a:ext>
            </a:extLst>
          </p:cNvPr>
          <p:cNvSpPr txBox="1"/>
          <p:nvPr/>
        </p:nvSpPr>
        <p:spPr>
          <a:xfrm>
            <a:off x="365238" y="-4523614"/>
            <a:ext cx="8412561" cy="2385268"/>
          </a:xfrm>
          <a:prstGeom prst="rect">
            <a:avLst/>
          </a:prstGeom>
        </p:spPr>
        <p:txBody>
          <a:bodyPr vert="horz" wrap="square" lIns="91440" tIns="45720" rIns="91440" bIns="45720" rtlCol="0" anchor="b">
            <a:spAutoFit/>
          </a:bodyPr>
          <a:lstStyle/>
          <a:p>
            <a:pPr algn="ctr">
              <a:lnSpc>
                <a:spcPct val="90000"/>
              </a:lnSpc>
              <a:spcBef>
                <a:spcPct val="0"/>
              </a:spcBef>
              <a:spcAft>
                <a:spcPts val="600"/>
              </a:spcAft>
            </a:pPr>
            <a:r>
              <a:rPr lang="en-US" sz="8000" b="1">
                <a:latin typeface="Calibri"/>
                <a:cs typeface="Calibri"/>
              </a:rPr>
              <a:t>Data Visualization:</a:t>
            </a:r>
            <a:endParaRPr lang="en-US" sz="2400">
              <a:cs typeface="Calibri"/>
            </a:endParaRPr>
          </a:p>
          <a:p>
            <a:pPr algn="ctr">
              <a:lnSpc>
                <a:spcPct val="90000"/>
              </a:lnSpc>
              <a:spcBef>
                <a:spcPct val="0"/>
              </a:spcBef>
              <a:spcAft>
                <a:spcPts val="600"/>
              </a:spcAft>
            </a:pPr>
            <a:r>
              <a:rPr lang="en-US" sz="8000" b="1">
                <a:latin typeface="Calibri"/>
                <a:cs typeface="Calibri"/>
              </a:rPr>
              <a:t>Food Deserts</a:t>
            </a:r>
            <a:endParaRPr lang="en-US" sz="2400">
              <a:cs typeface="Calibri"/>
            </a:endParaRPr>
          </a:p>
        </p:txBody>
      </p:sp>
      <p:sp>
        <p:nvSpPr>
          <p:cNvPr id="30" name="TextBox 29">
            <a:extLst>
              <a:ext uri="{FF2B5EF4-FFF2-40B4-BE49-F238E27FC236}">
                <a16:creationId xmlns:a16="http://schemas.microsoft.com/office/drawing/2014/main" id="{FF8D24FE-4194-4355-869E-4886F10EFDF4}"/>
              </a:ext>
            </a:extLst>
          </p:cNvPr>
          <p:cNvSpPr txBox="1"/>
          <p:nvPr/>
        </p:nvSpPr>
        <p:spPr>
          <a:xfrm>
            <a:off x="206087" y="-2027496"/>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dirty="0">
                <a:solidFill>
                  <a:schemeClr val="bg1">
                    <a:lumMod val="65000"/>
                  </a:schemeClr>
                </a:solidFill>
                <a:latin typeface="Calibri"/>
                <a:ea typeface="+mj-ea"/>
                <a:cs typeface="Calibri"/>
              </a:rPr>
              <a:t>3 Maps</a:t>
            </a:r>
            <a:endParaRPr lang="en-US" dirty="0">
              <a:solidFill>
                <a:schemeClr val="bg1">
                  <a:lumMod val="65000"/>
                </a:schemeClr>
              </a:solidFill>
              <a:latin typeface="Calibri"/>
              <a:ea typeface="+mj-ea"/>
              <a:cs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F978A11-D709-C34D-B69E-84424DD083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4" y="5127104"/>
            <a:ext cx="7130173" cy="5160194"/>
          </a:xfrm>
          <a:prstGeom prst="rect">
            <a:avLst/>
          </a:prstGeom>
        </p:spPr>
      </p:pic>
      <p:pic>
        <p:nvPicPr>
          <p:cNvPr id="8" name="Picture 2">
            <a:extLst>
              <a:ext uri="{FF2B5EF4-FFF2-40B4-BE49-F238E27FC236}">
                <a16:creationId xmlns:a16="http://schemas.microsoft.com/office/drawing/2014/main" id="{C82D8DCB-9C08-1545-8153-DA87D2E5AE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159721" y="-2708"/>
            <a:ext cx="7123659" cy="5145727"/>
          </a:xfrm>
          <a:prstGeom prst="rect">
            <a:avLst/>
          </a:prstGeom>
        </p:spPr>
      </p:pic>
      <p:pic>
        <p:nvPicPr>
          <p:cNvPr id="9" name="Picture 2">
            <a:extLst>
              <a:ext uri="{FF2B5EF4-FFF2-40B4-BE49-F238E27FC236}">
                <a16:creationId xmlns:a16="http://schemas.microsoft.com/office/drawing/2014/main" id="{60D4BBA9-866A-484E-A694-3627677BE6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174775" y="5141571"/>
            <a:ext cx="7113033" cy="5142104"/>
          </a:xfrm>
          <a:prstGeom prst="rect">
            <a:avLst/>
          </a:prstGeom>
        </p:spPr>
      </p:pic>
      <p:sp>
        <p:nvSpPr>
          <p:cNvPr id="15" name="TextBox 4">
            <a:extLst>
              <a:ext uri="{FF2B5EF4-FFF2-40B4-BE49-F238E27FC236}">
                <a16:creationId xmlns:a16="http://schemas.microsoft.com/office/drawing/2014/main" id="{D148C9F8-A637-1C40-9302-8B36040E09A3}"/>
              </a:ext>
            </a:extLst>
          </p:cNvPr>
          <p:cNvSpPr txBox="1"/>
          <p:nvPr/>
        </p:nvSpPr>
        <p:spPr>
          <a:xfrm>
            <a:off x="1253924" y="4598920"/>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Grocery Store Map</a:t>
            </a:r>
          </a:p>
        </p:txBody>
      </p:sp>
      <p:sp>
        <p:nvSpPr>
          <p:cNvPr id="19" name="TextBox 4">
            <a:extLst>
              <a:ext uri="{FF2B5EF4-FFF2-40B4-BE49-F238E27FC236}">
                <a16:creationId xmlns:a16="http://schemas.microsoft.com/office/drawing/2014/main" id="{543D4270-66B6-E04E-B143-A64A0178175E}"/>
              </a:ext>
            </a:extLst>
          </p:cNvPr>
          <p:cNvSpPr txBox="1"/>
          <p:nvPr/>
        </p:nvSpPr>
        <p:spPr>
          <a:xfrm>
            <a:off x="6827109" y="9489224"/>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Dollar Store Map &gt;&gt;</a:t>
            </a:r>
          </a:p>
        </p:txBody>
      </p:sp>
      <p:sp>
        <p:nvSpPr>
          <p:cNvPr id="20" name="TextBox 4">
            <a:extLst>
              <a:ext uri="{FF2B5EF4-FFF2-40B4-BE49-F238E27FC236}">
                <a16:creationId xmlns:a16="http://schemas.microsoft.com/office/drawing/2014/main" id="{FC32F8C6-64ED-D54F-AE3F-FFB74BB55871}"/>
              </a:ext>
            </a:extLst>
          </p:cNvPr>
          <p:cNvSpPr txBox="1"/>
          <p:nvPr/>
        </p:nvSpPr>
        <p:spPr>
          <a:xfrm>
            <a:off x="7189605" y="512359"/>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Fast Food Location Map &gt;&gt;</a:t>
            </a:r>
          </a:p>
        </p:txBody>
      </p:sp>
      <p:sp>
        <p:nvSpPr>
          <p:cNvPr id="3" name="TextBox 2">
            <a:extLst>
              <a:ext uri="{FF2B5EF4-FFF2-40B4-BE49-F238E27FC236}">
                <a16:creationId xmlns:a16="http://schemas.microsoft.com/office/drawing/2014/main" id="{60925C3F-C80F-4156-863A-E9357D023E91}"/>
              </a:ext>
            </a:extLst>
          </p:cNvPr>
          <p:cNvSpPr txBox="1"/>
          <p:nvPr/>
        </p:nvSpPr>
        <p:spPr>
          <a:xfrm>
            <a:off x="365237" y="1321601"/>
            <a:ext cx="8412561" cy="2385268"/>
          </a:xfrm>
          <a:prstGeom prst="rect">
            <a:avLst/>
          </a:prstGeom>
        </p:spPr>
        <p:txBody>
          <a:bodyPr vert="horz" wrap="square" lIns="91440" tIns="45720" rIns="91440" bIns="45720" rtlCol="0" anchor="b">
            <a:spAutoFit/>
          </a:bodyPr>
          <a:lstStyle/>
          <a:p>
            <a:pPr algn="ctr">
              <a:lnSpc>
                <a:spcPct val="90000"/>
              </a:lnSpc>
              <a:spcBef>
                <a:spcPct val="0"/>
              </a:spcBef>
              <a:spcAft>
                <a:spcPts val="600"/>
              </a:spcAft>
            </a:pPr>
            <a:r>
              <a:rPr lang="en-US" sz="8000" b="1">
                <a:latin typeface="Calibri"/>
                <a:cs typeface="Calibri"/>
              </a:rPr>
              <a:t>Data Visualization:</a:t>
            </a:r>
            <a:endParaRPr lang="en-US" sz="2400">
              <a:cs typeface="Calibri"/>
            </a:endParaRPr>
          </a:p>
          <a:p>
            <a:pPr algn="ctr">
              <a:lnSpc>
                <a:spcPct val="90000"/>
              </a:lnSpc>
              <a:spcBef>
                <a:spcPct val="0"/>
              </a:spcBef>
              <a:spcAft>
                <a:spcPts val="600"/>
              </a:spcAft>
            </a:pPr>
            <a:r>
              <a:rPr lang="en-US" sz="8000" b="1">
                <a:latin typeface="Calibri"/>
                <a:cs typeface="Calibri"/>
              </a:rPr>
              <a:t>Food Deserts</a:t>
            </a:r>
            <a:endParaRPr lang="en-US" sz="2400">
              <a:cs typeface="Calibri"/>
            </a:endParaRPr>
          </a:p>
        </p:txBody>
      </p:sp>
      <p:sp>
        <p:nvSpPr>
          <p:cNvPr id="10" name="TextBox 9">
            <a:extLst>
              <a:ext uri="{FF2B5EF4-FFF2-40B4-BE49-F238E27FC236}">
                <a16:creationId xmlns:a16="http://schemas.microsoft.com/office/drawing/2014/main" id="{B9F514DA-7094-46BE-A9C8-B3AC77235DFC}"/>
              </a:ext>
            </a:extLst>
          </p:cNvPr>
          <p:cNvSpPr txBox="1"/>
          <p:nvPr/>
        </p:nvSpPr>
        <p:spPr>
          <a:xfrm>
            <a:off x="206086" y="3817720"/>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dirty="0">
                <a:solidFill>
                  <a:schemeClr val="bg1">
                    <a:lumMod val="65000"/>
                  </a:schemeClr>
                </a:solidFill>
                <a:latin typeface="Calibri"/>
                <a:ea typeface="+mj-ea"/>
                <a:cs typeface="Calibri"/>
              </a:rPr>
              <a:t>3 Maps</a:t>
            </a:r>
            <a:endParaRPr lang="en-US" dirty="0">
              <a:solidFill>
                <a:schemeClr val="bg1">
                  <a:lumMod val="65000"/>
                </a:schemeClr>
              </a:solidFill>
              <a:latin typeface="Calibri"/>
              <a:ea typeface="+mj-ea"/>
              <a:cs typeface="Calibri"/>
            </a:endParaRPr>
          </a:p>
        </p:txBody>
      </p:sp>
      <p:sp>
        <p:nvSpPr>
          <p:cNvPr id="13" name="TextBox 3">
            <a:extLst>
              <a:ext uri="{FF2B5EF4-FFF2-40B4-BE49-F238E27FC236}">
                <a16:creationId xmlns:a16="http://schemas.microsoft.com/office/drawing/2014/main" id="{95FD6087-C4EA-4ADC-9872-CA8915DE5FC2}"/>
              </a:ext>
            </a:extLst>
          </p:cNvPr>
          <p:cNvSpPr txBox="1"/>
          <p:nvPr/>
        </p:nvSpPr>
        <p:spPr>
          <a:xfrm>
            <a:off x="-15701547" y="4590918"/>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a:solidFill>
                  <a:srgbClr val="000000"/>
                </a:solidFill>
                <a:latin typeface="Public Sans Bold"/>
              </a:rPr>
              <a:t>Interactive Heat Map</a:t>
            </a:r>
          </a:p>
        </p:txBody>
      </p:sp>
      <p:pic>
        <p:nvPicPr>
          <p:cNvPr id="29" name="Picture 28" descr="Map&#10;&#10;Description automatically generated">
            <a:extLst>
              <a:ext uri="{FF2B5EF4-FFF2-40B4-BE49-F238E27FC236}">
                <a16:creationId xmlns:a16="http://schemas.microsoft.com/office/drawing/2014/main" id="{65E5CDF9-0495-43AD-87EF-BC67CB339E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49111" y="2566203"/>
            <a:ext cx="3909350" cy="4579452"/>
          </a:xfrm>
          <a:prstGeom prst="rect">
            <a:avLst/>
          </a:prstGeom>
        </p:spPr>
      </p:pic>
      <p:sp>
        <p:nvSpPr>
          <p:cNvPr id="31" name="TextBox 30">
            <a:extLst>
              <a:ext uri="{FF2B5EF4-FFF2-40B4-BE49-F238E27FC236}">
                <a16:creationId xmlns:a16="http://schemas.microsoft.com/office/drawing/2014/main" id="{B4C15B7F-DD46-438B-8F3A-5801804E229B}"/>
              </a:ext>
            </a:extLst>
          </p:cNvPr>
          <p:cNvSpPr txBox="1"/>
          <p:nvPr/>
        </p:nvSpPr>
        <p:spPr>
          <a:xfrm>
            <a:off x="-15813606" y="520137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sp>
        <p:nvSpPr>
          <p:cNvPr id="35" name="TextBox 34">
            <a:extLst>
              <a:ext uri="{FF2B5EF4-FFF2-40B4-BE49-F238E27FC236}">
                <a16:creationId xmlns:a16="http://schemas.microsoft.com/office/drawing/2014/main" id="{CFEF60E8-1035-42E5-A7C2-73F00D616CD7}"/>
              </a:ext>
            </a:extLst>
          </p:cNvPr>
          <p:cNvSpPr txBox="1"/>
          <p:nvPr/>
        </p:nvSpPr>
        <p:spPr>
          <a:xfrm>
            <a:off x="-6296957" y="3810968"/>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dirty="0">
                <a:solidFill>
                  <a:schemeClr val="bg1">
                    <a:lumMod val="65000"/>
                  </a:schemeClr>
                </a:solidFill>
                <a:latin typeface="Calibri"/>
                <a:ea typeface="+mj-ea"/>
                <a:cs typeface="Calibri"/>
              </a:rPr>
              <a:t>3 Heatmaps</a:t>
            </a:r>
            <a:endParaRPr lang="en-US" dirty="0">
              <a:solidFill>
                <a:schemeClr val="bg1">
                  <a:lumMod val="65000"/>
                </a:schemeClr>
              </a:solidFill>
              <a:latin typeface="Calibri"/>
              <a:ea typeface="+mj-ea"/>
              <a:cs typeface="Calibri"/>
            </a:endParaRPr>
          </a:p>
        </p:txBody>
      </p:sp>
      <p:pic>
        <p:nvPicPr>
          <p:cNvPr id="37" name="Picture 2" descr="Map&#10;&#10;Description automatically generated">
            <a:extLst>
              <a:ext uri="{FF2B5EF4-FFF2-40B4-BE49-F238E27FC236}">
                <a16:creationId xmlns:a16="http://schemas.microsoft.com/office/drawing/2014/main" id="{57D01B8C-BCFF-424C-8F9D-E2FF8ABBECC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9129" y="11693527"/>
            <a:ext cx="9137892" cy="3711995"/>
          </a:xfrm>
          <a:prstGeom prst="rect">
            <a:avLst/>
          </a:prstGeom>
        </p:spPr>
      </p:pic>
      <p:sp>
        <p:nvSpPr>
          <p:cNvPr id="39" name="TextBox 4">
            <a:extLst>
              <a:ext uri="{FF2B5EF4-FFF2-40B4-BE49-F238E27FC236}">
                <a16:creationId xmlns:a16="http://schemas.microsoft.com/office/drawing/2014/main" id="{12815395-177C-49E5-8FFC-611A588FA610}"/>
              </a:ext>
            </a:extLst>
          </p:cNvPr>
          <p:cNvSpPr txBox="1"/>
          <p:nvPr/>
        </p:nvSpPr>
        <p:spPr>
          <a:xfrm>
            <a:off x="2342223" y="11288692"/>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Grocery Store Heat Map</a:t>
            </a:r>
          </a:p>
        </p:txBody>
      </p:sp>
      <p:pic>
        <p:nvPicPr>
          <p:cNvPr id="41" name="Picture 2" descr="Map&#10;&#10;Description automatically generated">
            <a:extLst>
              <a:ext uri="{FF2B5EF4-FFF2-40B4-BE49-F238E27FC236}">
                <a16:creationId xmlns:a16="http://schemas.microsoft.com/office/drawing/2014/main" id="{9586C51E-6F8C-406A-82ED-0188AC5B255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77429" y="11674542"/>
            <a:ext cx="9157693" cy="3703678"/>
          </a:xfrm>
          <a:prstGeom prst="rect">
            <a:avLst/>
          </a:prstGeom>
        </p:spPr>
      </p:pic>
      <p:sp>
        <p:nvSpPr>
          <p:cNvPr id="43" name="TextBox 4">
            <a:extLst>
              <a:ext uri="{FF2B5EF4-FFF2-40B4-BE49-F238E27FC236}">
                <a16:creationId xmlns:a16="http://schemas.microsoft.com/office/drawing/2014/main" id="{E1B1052F-1F14-4F5D-BE2B-A850F24CAB45}"/>
              </a:ext>
            </a:extLst>
          </p:cNvPr>
          <p:cNvSpPr txBox="1"/>
          <p:nvPr/>
        </p:nvSpPr>
        <p:spPr>
          <a:xfrm>
            <a:off x="11892425" y="11263041"/>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Dollar Store Heat Map</a:t>
            </a:r>
          </a:p>
        </p:txBody>
      </p:sp>
      <p:pic>
        <p:nvPicPr>
          <p:cNvPr id="45" name="Picture 2" descr="Map&#10;&#10;Description automatically generated">
            <a:extLst>
              <a:ext uri="{FF2B5EF4-FFF2-40B4-BE49-F238E27FC236}">
                <a16:creationId xmlns:a16="http://schemas.microsoft.com/office/drawing/2014/main" id="{ECBACC23-368A-41AC-9543-8FE94ED4A78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096226" y="-4602530"/>
            <a:ext cx="9143224" cy="3703677"/>
          </a:xfrm>
          <a:prstGeom prst="rect">
            <a:avLst/>
          </a:prstGeom>
        </p:spPr>
      </p:pic>
      <p:sp>
        <p:nvSpPr>
          <p:cNvPr id="47" name="TextBox 4">
            <a:extLst>
              <a:ext uri="{FF2B5EF4-FFF2-40B4-BE49-F238E27FC236}">
                <a16:creationId xmlns:a16="http://schemas.microsoft.com/office/drawing/2014/main" id="{1C516E26-94C4-44CD-9997-CA4CD5838A57}"/>
              </a:ext>
            </a:extLst>
          </p:cNvPr>
          <p:cNvSpPr txBox="1"/>
          <p:nvPr/>
        </p:nvSpPr>
        <p:spPr>
          <a:xfrm>
            <a:off x="11693909" y="-734510"/>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Fast Food Heat Map</a:t>
            </a:r>
          </a:p>
        </p:txBody>
      </p:sp>
    </p:spTree>
    <p:extLst>
      <p:ext uri="{BB962C8B-B14F-4D97-AF65-F5344CB8AC3E}">
        <p14:creationId xmlns:p14="http://schemas.microsoft.com/office/powerpoint/2010/main" val="3434034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F978A11-D709-C34D-B69E-84424DD083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18" y="6571730"/>
            <a:ext cx="9137892" cy="3711995"/>
          </a:xfrm>
          <a:prstGeom prst="rect">
            <a:avLst/>
          </a:prstGeom>
        </p:spPr>
      </p:pic>
      <p:pic>
        <p:nvPicPr>
          <p:cNvPr id="8" name="Picture 2">
            <a:extLst>
              <a:ext uri="{FF2B5EF4-FFF2-40B4-BE49-F238E27FC236}">
                <a16:creationId xmlns:a16="http://schemas.microsoft.com/office/drawing/2014/main" id="{C82D8DCB-9C08-1545-8153-DA87D2E5AE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32746" y="6581681"/>
            <a:ext cx="9157693" cy="3703678"/>
          </a:xfrm>
          <a:prstGeom prst="rect">
            <a:avLst/>
          </a:prstGeom>
        </p:spPr>
      </p:pic>
      <p:pic>
        <p:nvPicPr>
          <p:cNvPr id="9" name="Picture 2">
            <a:extLst>
              <a:ext uri="{FF2B5EF4-FFF2-40B4-BE49-F238E27FC236}">
                <a16:creationId xmlns:a16="http://schemas.microsoft.com/office/drawing/2014/main" id="{60D4BBA9-866A-484E-A694-3627677BE6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54099" y="-1593"/>
            <a:ext cx="9143224" cy="3703677"/>
          </a:xfrm>
          <a:prstGeom prst="rect">
            <a:avLst/>
          </a:prstGeom>
        </p:spPr>
      </p:pic>
      <p:sp>
        <p:nvSpPr>
          <p:cNvPr id="5" name="TextBox 4">
            <a:extLst>
              <a:ext uri="{FF2B5EF4-FFF2-40B4-BE49-F238E27FC236}">
                <a16:creationId xmlns:a16="http://schemas.microsoft.com/office/drawing/2014/main" id="{C93B879A-EFF8-2441-8519-18A8317017E3}"/>
              </a:ext>
            </a:extLst>
          </p:cNvPr>
          <p:cNvSpPr txBox="1"/>
          <p:nvPr/>
        </p:nvSpPr>
        <p:spPr>
          <a:xfrm>
            <a:off x="365237" y="1321601"/>
            <a:ext cx="8412561" cy="2385268"/>
          </a:xfrm>
          <a:prstGeom prst="rect">
            <a:avLst/>
          </a:prstGeom>
        </p:spPr>
        <p:txBody>
          <a:bodyPr vert="horz" wrap="square" lIns="91440" tIns="45720" rIns="91440" bIns="45720" rtlCol="0" anchor="b">
            <a:spAutoFit/>
          </a:bodyPr>
          <a:lstStyle/>
          <a:p>
            <a:pPr algn="ctr">
              <a:lnSpc>
                <a:spcPct val="90000"/>
              </a:lnSpc>
              <a:spcBef>
                <a:spcPct val="0"/>
              </a:spcBef>
              <a:spcAft>
                <a:spcPts val="600"/>
              </a:spcAft>
            </a:pPr>
            <a:r>
              <a:rPr lang="en-US" sz="8000" b="1">
                <a:latin typeface="Calibri"/>
                <a:cs typeface="Calibri"/>
              </a:rPr>
              <a:t>Data Visualization:</a:t>
            </a:r>
            <a:endParaRPr lang="en-US" sz="2400">
              <a:cs typeface="Calibri"/>
            </a:endParaRPr>
          </a:p>
          <a:p>
            <a:pPr algn="ctr">
              <a:lnSpc>
                <a:spcPct val="90000"/>
              </a:lnSpc>
              <a:spcBef>
                <a:spcPct val="0"/>
              </a:spcBef>
              <a:spcAft>
                <a:spcPts val="600"/>
              </a:spcAft>
            </a:pPr>
            <a:r>
              <a:rPr lang="en-US" sz="8000" b="1">
                <a:latin typeface="Calibri"/>
                <a:cs typeface="Calibri"/>
              </a:rPr>
              <a:t>Food Deserts</a:t>
            </a:r>
            <a:endParaRPr lang="en-US" sz="2400">
              <a:cs typeface="Calibri"/>
            </a:endParaRPr>
          </a:p>
        </p:txBody>
      </p:sp>
      <p:sp>
        <p:nvSpPr>
          <p:cNvPr id="6" name="TextBox 5">
            <a:extLst>
              <a:ext uri="{FF2B5EF4-FFF2-40B4-BE49-F238E27FC236}">
                <a16:creationId xmlns:a16="http://schemas.microsoft.com/office/drawing/2014/main" id="{67C1F38A-29D9-DD4D-997E-9F1E24C7416E}"/>
              </a:ext>
            </a:extLst>
          </p:cNvPr>
          <p:cNvSpPr txBox="1"/>
          <p:nvPr/>
        </p:nvSpPr>
        <p:spPr>
          <a:xfrm>
            <a:off x="206086" y="3817720"/>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dirty="0">
                <a:solidFill>
                  <a:schemeClr val="bg1">
                    <a:lumMod val="65000"/>
                  </a:schemeClr>
                </a:solidFill>
                <a:latin typeface="Calibri"/>
                <a:ea typeface="+mj-ea"/>
                <a:cs typeface="Calibri"/>
              </a:rPr>
              <a:t>3 Heatmaps</a:t>
            </a:r>
            <a:endParaRPr lang="en-US" dirty="0">
              <a:solidFill>
                <a:schemeClr val="bg1">
                  <a:lumMod val="65000"/>
                </a:schemeClr>
              </a:solidFill>
              <a:latin typeface="Calibri"/>
              <a:ea typeface="+mj-ea"/>
              <a:cs typeface="Calibri"/>
            </a:endParaRPr>
          </a:p>
        </p:txBody>
      </p:sp>
      <p:sp>
        <p:nvSpPr>
          <p:cNvPr id="19" name="TextBox 3">
            <a:extLst>
              <a:ext uri="{FF2B5EF4-FFF2-40B4-BE49-F238E27FC236}">
                <a16:creationId xmlns:a16="http://schemas.microsoft.com/office/drawing/2014/main" id="{AA01FF0C-8BE2-644A-994F-866C9A38EF34}"/>
              </a:ext>
            </a:extLst>
          </p:cNvPr>
          <p:cNvSpPr txBox="1"/>
          <p:nvPr/>
        </p:nvSpPr>
        <p:spPr>
          <a:xfrm>
            <a:off x="564571" y="11468100"/>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Conclusion</a:t>
            </a:r>
          </a:p>
        </p:txBody>
      </p:sp>
      <p:sp>
        <p:nvSpPr>
          <p:cNvPr id="20" name="TextBox 19">
            <a:extLst>
              <a:ext uri="{FF2B5EF4-FFF2-40B4-BE49-F238E27FC236}">
                <a16:creationId xmlns:a16="http://schemas.microsoft.com/office/drawing/2014/main" id="{DAFA745E-0BB1-7F41-89FC-F8CE32400D37}"/>
              </a:ext>
            </a:extLst>
          </p:cNvPr>
          <p:cNvSpPr txBox="1"/>
          <p:nvPr/>
        </p:nvSpPr>
        <p:spPr>
          <a:xfrm>
            <a:off x="564571" y="12055056"/>
            <a:ext cx="6362700" cy="3000821"/>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Areas with higher levels of poverty are more likely to become Food Deserts. Additionally, poorer countries not only have fewer Grocery stores, but they also have larger numbers of Dollar stores and Fast-Food places proportionate to their population.</a:t>
            </a:r>
          </a:p>
        </p:txBody>
      </p:sp>
      <p:sp>
        <p:nvSpPr>
          <p:cNvPr id="22" name="TextBox 4">
            <a:extLst>
              <a:ext uri="{FF2B5EF4-FFF2-40B4-BE49-F238E27FC236}">
                <a16:creationId xmlns:a16="http://schemas.microsoft.com/office/drawing/2014/main" id="{6CB14489-A809-9C41-8FA5-6A9008AA7FEE}"/>
              </a:ext>
            </a:extLst>
          </p:cNvPr>
          <p:cNvSpPr txBox="1"/>
          <p:nvPr/>
        </p:nvSpPr>
        <p:spPr>
          <a:xfrm>
            <a:off x="2457970" y="6166895"/>
            <a:ext cx="3927702" cy="397738"/>
          </a:xfrm>
          <a:prstGeom prst="rect">
            <a:avLst/>
          </a:prstGeom>
        </p:spPr>
        <p:txBody>
          <a:bodyPr lIns="0" tIns="0" rIns="0" bIns="0" rtlCol="0" anchor="t">
            <a:spAutoFit/>
          </a:bodyPr>
          <a:lstStyle/>
          <a:p>
            <a:pPr lvl="0" algn="ctr">
              <a:lnSpc>
                <a:spcPts val="3359"/>
              </a:lnSpc>
              <a:spcBef>
                <a:spcPct val="0"/>
              </a:spcBef>
            </a:pPr>
            <a:r>
              <a:rPr lang="en-US" sz="2400" dirty="0">
                <a:solidFill>
                  <a:srgbClr val="9B9B9B"/>
                </a:solidFill>
                <a:latin typeface="Public Sans"/>
              </a:rPr>
              <a:t>Grocery Store Heat Map</a:t>
            </a:r>
          </a:p>
        </p:txBody>
      </p:sp>
      <p:sp>
        <p:nvSpPr>
          <p:cNvPr id="23" name="TextBox 4">
            <a:extLst>
              <a:ext uri="{FF2B5EF4-FFF2-40B4-BE49-F238E27FC236}">
                <a16:creationId xmlns:a16="http://schemas.microsoft.com/office/drawing/2014/main" id="{96B0E77F-9738-5D43-81B2-9329DD1E74A0}"/>
              </a:ext>
            </a:extLst>
          </p:cNvPr>
          <p:cNvSpPr txBox="1"/>
          <p:nvPr/>
        </p:nvSpPr>
        <p:spPr>
          <a:xfrm>
            <a:off x="11751782" y="3866427"/>
            <a:ext cx="3927702" cy="397738"/>
          </a:xfrm>
          <a:prstGeom prst="rect">
            <a:avLst/>
          </a:prstGeom>
        </p:spPr>
        <p:txBody>
          <a:bodyPr lIns="0" tIns="0" rIns="0" bIns="0" rtlCol="0" anchor="t">
            <a:spAutoFit/>
          </a:bodyPr>
          <a:lstStyle/>
          <a:p>
            <a:pPr lvl="0" algn="ctr">
              <a:lnSpc>
                <a:spcPts val="3359"/>
              </a:lnSpc>
              <a:spcBef>
                <a:spcPct val="0"/>
              </a:spcBef>
            </a:pPr>
            <a:r>
              <a:rPr lang="en-US" sz="2400" dirty="0">
                <a:solidFill>
                  <a:srgbClr val="9B9B9B"/>
                </a:solidFill>
                <a:latin typeface="Public Sans"/>
              </a:rPr>
              <a:t>Fast Food Heat Map</a:t>
            </a:r>
          </a:p>
        </p:txBody>
      </p:sp>
      <p:sp>
        <p:nvSpPr>
          <p:cNvPr id="24" name="TextBox 4">
            <a:extLst>
              <a:ext uri="{FF2B5EF4-FFF2-40B4-BE49-F238E27FC236}">
                <a16:creationId xmlns:a16="http://schemas.microsoft.com/office/drawing/2014/main" id="{AF47113D-CBCF-1F45-9312-C03ACBE08535}"/>
              </a:ext>
            </a:extLst>
          </p:cNvPr>
          <p:cNvSpPr txBox="1"/>
          <p:nvPr/>
        </p:nvSpPr>
        <p:spPr>
          <a:xfrm>
            <a:off x="11747741" y="6170180"/>
            <a:ext cx="3927702" cy="397738"/>
          </a:xfrm>
          <a:prstGeom prst="rect">
            <a:avLst/>
          </a:prstGeom>
        </p:spPr>
        <p:txBody>
          <a:bodyPr lIns="0" tIns="0" rIns="0" bIns="0" rtlCol="0" anchor="t">
            <a:spAutoFit/>
          </a:bodyPr>
          <a:lstStyle/>
          <a:p>
            <a:pPr lvl="0" algn="ctr">
              <a:lnSpc>
                <a:spcPts val="3359"/>
              </a:lnSpc>
              <a:spcBef>
                <a:spcPct val="0"/>
              </a:spcBef>
            </a:pPr>
            <a:r>
              <a:rPr lang="en-US" sz="2400" dirty="0">
                <a:solidFill>
                  <a:srgbClr val="9B9B9B"/>
                </a:solidFill>
                <a:latin typeface="Public Sans"/>
              </a:rPr>
              <a:t>Dollar Store Heat Map</a:t>
            </a:r>
          </a:p>
        </p:txBody>
      </p:sp>
      <p:sp>
        <p:nvSpPr>
          <p:cNvPr id="10" name="TextBox 9">
            <a:extLst>
              <a:ext uri="{FF2B5EF4-FFF2-40B4-BE49-F238E27FC236}">
                <a16:creationId xmlns:a16="http://schemas.microsoft.com/office/drawing/2014/main" id="{23C85619-E9D4-4E35-9DB9-035920E40DB7}"/>
              </a:ext>
            </a:extLst>
          </p:cNvPr>
          <p:cNvSpPr txBox="1"/>
          <p:nvPr/>
        </p:nvSpPr>
        <p:spPr>
          <a:xfrm>
            <a:off x="-14746476" y="3709690"/>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a:solidFill>
                  <a:schemeClr val="bg1">
                    <a:lumMod val="65000"/>
                  </a:schemeClr>
                </a:solidFill>
                <a:latin typeface="Calibri"/>
                <a:ea typeface="+mj-ea"/>
                <a:cs typeface="Calibri"/>
              </a:rPr>
              <a:t>3 Maps</a:t>
            </a:r>
            <a:endParaRPr lang="en-US">
              <a:solidFill>
                <a:schemeClr val="bg1">
                  <a:lumMod val="65000"/>
                </a:schemeClr>
              </a:solidFill>
              <a:latin typeface="Calibri"/>
              <a:ea typeface="+mj-ea"/>
              <a:cs typeface="Calibri"/>
            </a:endParaRPr>
          </a:p>
        </p:txBody>
      </p:sp>
      <p:pic>
        <p:nvPicPr>
          <p:cNvPr id="13" name="Picture 2" descr="Map&#10;&#10;Description automatically generated">
            <a:extLst>
              <a:ext uri="{FF2B5EF4-FFF2-40B4-BE49-F238E27FC236}">
                <a16:creationId xmlns:a16="http://schemas.microsoft.com/office/drawing/2014/main" id="{C7248975-DB18-4C86-A924-F826CC2FA2C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838942" y="4779864"/>
            <a:ext cx="7130173" cy="5160194"/>
          </a:xfrm>
          <a:prstGeom prst="rect">
            <a:avLst/>
          </a:prstGeom>
        </p:spPr>
      </p:pic>
      <p:sp>
        <p:nvSpPr>
          <p:cNvPr id="15" name="TextBox 4">
            <a:extLst>
              <a:ext uri="{FF2B5EF4-FFF2-40B4-BE49-F238E27FC236}">
                <a16:creationId xmlns:a16="http://schemas.microsoft.com/office/drawing/2014/main" id="{67C8232E-51DC-4ED9-B229-2D259621AFFF}"/>
              </a:ext>
            </a:extLst>
          </p:cNvPr>
          <p:cNvSpPr txBox="1"/>
          <p:nvPr/>
        </p:nvSpPr>
        <p:spPr>
          <a:xfrm>
            <a:off x="-17583874" y="4251679"/>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Grocery Store Map</a:t>
            </a:r>
          </a:p>
        </p:txBody>
      </p:sp>
      <p:pic>
        <p:nvPicPr>
          <p:cNvPr id="32" name="Picture 2">
            <a:extLst>
              <a:ext uri="{FF2B5EF4-FFF2-40B4-BE49-F238E27FC236}">
                <a16:creationId xmlns:a16="http://schemas.microsoft.com/office/drawing/2014/main" id="{87B2998C-9CFB-41C7-87B4-0729CFFBD4D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2674750" y="5199444"/>
            <a:ext cx="7113033" cy="5142104"/>
          </a:xfrm>
          <a:prstGeom prst="rect">
            <a:avLst/>
          </a:prstGeom>
        </p:spPr>
      </p:pic>
      <p:sp>
        <p:nvSpPr>
          <p:cNvPr id="34" name="TextBox 4">
            <a:extLst>
              <a:ext uri="{FF2B5EF4-FFF2-40B4-BE49-F238E27FC236}">
                <a16:creationId xmlns:a16="http://schemas.microsoft.com/office/drawing/2014/main" id="{E0288619-55CE-4F69-9B3A-C6A309359041}"/>
              </a:ext>
            </a:extLst>
          </p:cNvPr>
          <p:cNvSpPr txBox="1"/>
          <p:nvPr/>
        </p:nvSpPr>
        <p:spPr>
          <a:xfrm>
            <a:off x="28327084" y="9547097"/>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Dollar Store Map &gt;&gt;</a:t>
            </a:r>
          </a:p>
        </p:txBody>
      </p:sp>
      <p:pic>
        <p:nvPicPr>
          <p:cNvPr id="36" name="Picture 2">
            <a:extLst>
              <a:ext uri="{FF2B5EF4-FFF2-40B4-BE49-F238E27FC236}">
                <a16:creationId xmlns:a16="http://schemas.microsoft.com/office/drawing/2014/main" id="{5E2F3AEB-AC96-42DD-9E13-E529B4D2EC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2428202" y="-176328"/>
            <a:ext cx="7123659" cy="5145727"/>
          </a:xfrm>
          <a:prstGeom prst="rect">
            <a:avLst/>
          </a:prstGeom>
        </p:spPr>
      </p:pic>
      <p:sp>
        <p:nvSpPr>
          <p:cNvPr id="38" name="TextBox 4">
            <a:extLst>
              <a:ext uri="{FF2B5EF4-FFF2-40B4-BE49-F238E27FC236}">
                <a16:creationId xmlns:a16="http://schemas.microsoft.com/office/drawing/2014/main" id="{66C2D826-07D8-4D9E-98F9-D5627BD1413A}"/>
              </a:ext>
            </a:extLst>
          </p:cNvPr>
          <p:cNvSpPr txBox="1"/>
          <p:nvPr/>
        </p:nvSpPr>
        <p:spPr>
          <a:xfrm>
            <a:off x="28458086" y="338739"/>
            <a:ext cx="3927702" cy="397738"/>
          </a:xfrm>
          <a:prstGeom prst="rect">
            <a:avLst/>
          </a:prstGeom>
        </p:spPr>
        <p:txBody>
          <a:bodyPr lIns="0" tIns="0" rIns="0" bIns="0" rtlCol="0" anchor="t">
            <a:spAutoFit/>
          </a:bodyPr>
          <a:lstStyle/>
          <a:p>
            <a:pPr algn="r">
              <a:lnSpc>
                <a:spcPts val="3359"/>
              </a:lnSpc>
              <a:spcBef>
                <a:spcPct val="0"/>
              </a:spcBef>
            </a:pPr>
            <a:r>
              <a:rPr lang="en-US" sz="2400">
                <a:solidFill>
                  <a:srgbClr val="9B9B9B"/>
                </a:solidFill>
                <a:latin typeface="Public Sans"/>
              </a:rPr>
              <a:t>Fast Food Location Map &gt;&gt;</a:t>
            </a:r>
          </a:p>
        </p:txBody>
      </p:sp>
      <p:pic>
        <p:nvPicPr>
          <p:cNvPr id="48" name="Picture 2" descr="A picture containing outdoor, nature, sunset, sand&#10;&#10;Description automatically generated">
            <a:extLst>
              <a:ext uri="{FF2B5EF4-FFF2-40B4-BE49-F238E27FC236}">
                <a16:creationId xmlns:a16="http://schemas.microsoft.com/office/drawing/2014/main" id="{12EBB39F-6FD4-4845-82F3-AD4BD77AC5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5" t="81" r="13704" b="-81"/>
          <a:stretch/>
        </p:blipFill>
        <p:spPr bwMode="auto">
          <a:xfrm>
            <a:off x="19814893" y="3958224"/>
            <a:ext cx="2929360" cy="295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228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6A03871-CB73-E54B-9FDE-E563972F8F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55" t="81" r="13704" b="-81"/>
          <a:stretch/>
        </p:blipFill>
        <p:spPr bwMode="auto">
          <a:xfrm>
            <a:off x="8153400" y="8363"/>
            <a:ext cx="101346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3">
            <a:extLst>
              <a:ext uri="{FF2B5EF4-FFF2-40B4-BE49-F238E27FC236}">
                <a16:creationId xmlns:a16="http://schemas.microsoft.com/office/drawing/2014/main" id="{7C8C0E25-35B4-0342-83B8-C42301114072}"/>
              </a:ext>
            </a:extLst>
          </p:cNvPr>
          <p:cNvSpPr txBox="1"/>
          <p:nvPr/>
        </p:nvSpPr>
        <p:spPr>
          <a:xfrm>
            <a:off x="990600" y="3565944"/>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Conclusion</a:t>
            </a:r>
          </a:p>
        </p:txBody>
      </p:sp>
      <p:sp>
        <p:nvSpPr>
          <p:cNvPr id="15" name="TextBox 14">
            <a:extLst>
              <a:ext uri="{FF2B5EF4-FFF2-40B4-BE49-F238E27FC236}">
                <a16:creationId xmlns:a16="http://schemas.microsoft.com/office/drawing/2014/main" id="{3626EA4E-93B5-DA40-A7AD-AF9DC819C072}"/>
              </a:ext>
            </a:extLst>
          </p:cNvPr>
          <p:cNvSpPr txBox="1"/>
          <p:nvPr/>
        </p:nvSpPr>
        <p:spPr>
          <a:xfrm>
            <a:off x="990600" y="4152900"/>
            <a:ext cx="6362700" cy="3000821"/>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Areas with higher levels of poverty are more likely to become Food Deserts. Additionally, poorer countries not only have fewer Grocery stores, but they also have larger numbers of Dollar stores and Fast-Food places proportionate to their population.</a:t>
            </a:r>
          </a:p>
        </p:txBody>
      </p:sp>
      <p:pic>
        <p:nvPicPr>
          <p:cNvPr id="2" name="Picture 2">
            <a:extLst>
              <a:ext uri="{FF2B5EF4-FFF2-40B4-BE49-F238E27FC236}">
                <a16:creationId xmlns:a16="http://schemas.microsoft.com/office/drawing/2014/main" id="{EBBE6847-6DA0-4689-870F-25DEBADD41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555" y="22689477"/>
            <a:ext cx="9137892" cy="3711995"/>
          </a:xfrm>
          <a:prstGeom prst="rect">
            <a:avLst/>
          </a:prstGeom>
        </p:spPr>
      </p:pic>
      <p:pic>
        <p:nvPicPr>
          <p:cNvPr id="3" name="Picture 2">
            <a:extLst>
              <a:ext uri="{FF2B5EF4-FFF2-40B4-BE49-F238E27FC236}">
                <a16:creationId xmlns:a16="http://schemas.microsoft.com/office/drawing/2014/main" id="{751F3286-D469-4DF7-9262-1BA03E52F9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61683" y="22699427"/>
            <a:ext cx="9157693" cy="3703678"/>
          </a:xfrm>
          <a:prstGeom prst="rect">
            <a:avLst/>
          </a:prstGeom>
        </p:spPr>
      </p:pic>
      <p:pic>
        <p:nvPicPr>
          <p:cNvPr id="4" name="Picture 2" descr="Map&#10;&#10;Description automatically generated">
            <a:extLst>
              <a:ext uri="{FF2B5EF4-FFF2-40B4-BE49-F238E27FC236}">
                <a16:creationId xmlns:a16="http://schemas.microsoft.com/office/drawing/2014/main" id="{622D5156-2D40-4367-90C0-C589D1A5AB5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951542" y="-16437643"/>
            <a:ext cx="9143224" cy="3703677"/>
          </a:xfrm>
          <a:prstGeom prst="rect">
            <a:avLst/>
          </a:prstGeom>
        </p:spPr>
      </p:pic>
      <p:sp>
        <p:nvSpPr>
          <p:cNvPr id="5" name="TextBox 4">
            <a:extLst>
              <a:ext uri="{FF2B5EF4-FFF2-40B4-BE49-F238E27FC236}">
                <a16:creationId xmlns:a16="http://schemas.microsoft.com/office/drawing/2014/main" id="{FDCB0DEB-A0EA-4ED2-9D6D-4CB4DE0A5DC1}"/>
              </a:ext>
            </a:extLst>
          </p:cNvPr>
          <p:cNvSpPr txBox="1"/>
          <p:nvPr/>
        </p:nvSpPr>
        <p:spPr>
          <a:xfrm>
            <a:off x="-13148206" y="453500"/>
            <a:ext cx="8412561" cy="2385268"/>
          </a:xfrm>
          <a:prstGeom prst="rect">
            <a:avLst/>
          </a:prstGeom>
        </p:spPr>
        <p:txBody>
          <a:bodyPr vert="horz" wrap="square" lIns="91440" tIns="45720" rIns="91440" bIns="45720" rtlCol="0" anchor="b">
            <a:spAutoFit/>
          </a:bodyPr>
          <a:lstStyle/>
          <a:p>
            <a:pPr algn="ctr">
              <a:lnSpc>
                <a:spcPct val="90000"/>
              </a:lnSpc>
              <a:spcBef>
                <a:spcPct val="0"/>
              </a:spcBef>
              <a:spcAft>
                <a:spcPts val="600"/>
              </a:spcAft>
            </a:pPr>
            <a:r>
              <a:rPr lang="en-US" sz="8000" b="1">
                <a:latin typeface="Calibri"/>
                <a:cs typeface="Calibri"/>
              </a:rPr>
              <a:t>Data Visualization:</a:t>
            </a:r>
            <a:endParaRPr lang="en-US" sz="2400">
              <a:cs typeface="Calibri"/>
            </a:endParaRPr>
          </a:p>
          <a:p>
            <a:pPr algn="ctr">
              <a:lnSpc>
                <a:spcPct val="90000"/>
              </a:lnSpc>
              <a:spcBef>
                <a:spcPct val="0"/>
              </a:spcBef>
              <a:spcAft>
                <a:spcPts val="600"/>
              </a:spcAft>
            </a:pPr>
            <a:r>
              <a:rPr lang="en-US" sz="8000" b="1">
                <a:latin typeface="Calibri"/>
                <a:cs typeface="Calibri"/>
              </a:rPr>
              <a:t>Food Deserts</a:t>
            </a:r>
            <a:endParaRPr lang="en-US" sz="2400">
              <a:cs typeface="Calibri"/>
            </a:endParaRPr>
          </a:p>
        </p:txBody>
      </p:sp>
      <p:sp>
        <p:nvSpPr>
          <p:cNvPr id="6" name="TextBox 5">
            <a:extLst>
              <a:ext uri="{FF2B5EF4-FFF2-40B4-BE49-F238E27FC236}">
                <a16:creationId xmlns:a16="http://schemas.microsoft.com/office/drawing/2014/main" id="{995B3C16-0786-4A80-80F5-C885947F7607}"/>
              </a:ext>
            </a:extLst>
          </p:cNvPr>
          <p:cNvSpPr txBox="1"/>
          <p:nvPr/>
        </p:nvSpPr>
        <p:spPr>
          <a:xfrm>
            <a:off x="-14030775" y="3701973"/>
            <a:ext cx="8427029" cy="507831"/>
          </a:xfrm>
          <a:prstGeom prst="rect">
            <a:avLst/>
          </a:prstGeom>
        </p:spPr>
        <p:txBody>
          <a:bodyPr vert="horz" lIns="91440" tIns="45720" rIns="91440" bIns="45720" rtlCol="0" anchor="b">
            <a:spAutoFit/>
          </a:bodyPr>
          <a:lstStyle/>
          <a:p>
            <a:pPr algn="ctr">
              <a:lnSpc>
                <a:spcPct val="90000"/>
              </a:lnSpc>
              <a:spcBef>
                <a:spcPct val="0"/>
              </a:spcBef>
              <a:spcAft>
                <a:spcPts val="600"/>
              </a:spcAft>
            </a:pPr>
            <a:r>
              <a:rPr lang="en-US" sz="3000">
                <a:solidFill>
                  <a:schemeClr val="bg1">
                    <a:lumMod val="65000"/>
                  </a:schemeClr>
                </a:solidFill>
                <a:latin typeface="Calibri"/>
                <a:ea typeface="+mj-ea"/>
                <a:cs typeface="Calibri"/>
              </a:rPr>
              <a:t>3 Heatmaps</a:t>
            </a:r>
            <a:endParaRPr lang="en-US">
              <a:solidFill>
                <a:schemeClr val="bg1">
                  <a:lumMod val="65000"/>
                </a:schemeClr>
              </a:solidFill>
              <a:latin typeface="Calibri"/>
              <a:ea typeface="+mj-ea"/>
              <a:cs typeface="Calibri"/>
            </a:endParaRPr>
          </a:p>
        </p:txBody>
      </p:sp>
      <p:sp>
        <p:nvSpPr>
          <p:cNvPr id="7" name="TextBox 4">
            <a:extLst>
              <a:ext uri="{FF2B5EF4-FFF2-40B4-BE49-F238E27FC236}">
                <a16:creationId xmlns:a16="http://schemas.microsoft.com/office/drawing/2014/main" id="{5EB24E0A-78AD-46B3-A88A-2B0B96D00B7D}"/>
              </a:ext>
            </a:extLst>
          </p:cNvPr>
          <p:cNvSpPr txBox="1"/>
          <p:nvPr/>
        </p:nvSpPr>
        <p:spPr>
          <a:xfrm>
            <a:off x="2486907" y="22284641"/>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Grocery Store Heat Map</a:t>
            </a:r>
          </a:p>
        </p:txBody>
      </p:sp>
      <p:sp>
        <p:nvSpPr>
          <p:cNvPr id="9" name="TextBox 4">
            <a:extLst>
              <a:ext uri="{FF2B5EF4-FFF2-40B4-BE49-F238E27FC236}">
                <a16:creationId xmlns:a16="http://schemas.microsoft.com/office/drawing/2014/main" id="{F87FD30F-8C03-4C95-8EB8-ECAF57C32FCB}"/>
              </a:ext>
            </a:extLst>
          </p:cNvPr>
          <p:cNvSpPr txBox="1"/>
          <p:nvPr/>
        </p:nvSpPr>
        <p:spPr>
          <a:xfrm>
            <a:off x="11549225" y="-12569624"/>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Fast Food Heat Map</a:t>
            </a:r>
          </a:p>
        </p:txBody>
      </p:sp>
      <p:sp>
        <p:nvSpPr>
          <p:cNvPr id="11" name="TextBox 4">
            <a:extLst>
              <a:ext uri="{FF2B5EF4-FFF2-40B4-BE49-F238E27FC236}">
                <a16:creationId xmlns:a16="http://schemas.microsoft.com/office/drawing/2014/main" id="{C5AA6D90-A1D9-407B-90C3-1A055F4FFE7B}"/>
              </a:ext>
            </a:extLst>
          </p:cNvPr>
          <p:cNvSpPr txBox="1"/>
          <p:nvPr/>
        </p:nvSpPr>
        <p:spPr>
          <a:xfrm>
            <a:off x="11776678" y="22287926"/>
            <a:ext cx="3927702" cy="397738"/>
          </a:xfrm>
          <a:prstGeom prst="rect">
            <a:avLst/>
          </a:prstGeom>
        </p:spPr>
        <p:txBody>
          <a:bodyPr lIns="0" tIns="0" rIns="0" bIns="0" rtlCol="0" anchor="t">
            <a:spAutoFit/>
          </a:bodyPr>
          <a:lstStyle/>
          <a:p>
            <a:pPr lvl="0" algn="ctr">
              <a:lnSpc>
                <a:spcPts val="3359"/>
              </a:lnSpc>
              <a:spcBef>
                <a:spcPct val="0"/>
              </a:spcBef>
            </a:pPr>
            <a:r>
              <a:rPr lang="en-US" sz="2400">
                <a:solidFill>
                  <a:srgbClr val="9B9B9B"/>
                </a:solidFill>
                <a:latin typeface="Public Sans"/>
              </a:rPr>
              <a:t>Dollar Store Heat Map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1" descr="A crowd of people in a busy city&#10;&#10;Description automatically generated with low confidence">
            <a:extLst>
              <a:ext uri="{FF2B5EF4-FFF2-40B4-BE49-F238E27FC236}">
                <a16:creationId xmlns:a16="http://schemas.microsoft.com/office/drawing/2014/main" id="{77C5248B-6892-AD4A-8E45-0290BBB3D37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201400" y="12243851"/>
            <a:ext cx="11391900" cy="6629400"/>
          </a:xfrm>
          <a:prstGeom prst="rect">
            <a:avLst/>
          </a:prstGeom>
        </p:spPr>
      </p:pic>
      <p:sp>
        <p:nvSpPr>
          <p:cNvPr id="31" name="!!f1">
            <a:extLst>
              <a:ext uri="{FF2B5EF4-FFF2-40B4-BE49-F238E27FC236}">
                <a16:creationId xmlns:a16="http://schemas.microsoft.com/office/drawing/2014/main" id="{E51BE3E7-12F7-AE4F-AD78-5CCB9004F83B}"/>
              </a:ext>
            </a:extLst>
          </p:cNvPr>
          <p:cNvSpPr/>
          <p:nvPr/>
        </p:nvSpPr>
        <p:spPr>
          <a:xfrm>
            <a:off x="9309667" y="10636189"/>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8" name="!!p" descr="A table full of food&#10;&#10;Description automatically generated with low confidence">
            <a:extLst>
              <a:ext uri="{FF2B5EF4-FFF2-40B4-BE49-F238E27FC236}">
                <a16:creationId xmlns:a16="http://schemas.microsoft.com/office/drawing/2014/main" id="{BE16DB5B-6BD4-764C-830D-5AA3CE13DF1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773"/>
          <a:stretch/>
        </p:blipFill>
        <p:spPr>
          <a:xfrm>
            <a:off x="80179" y="13310823"/>
            <a:ext cx="8215158" cy="5519114"/>
          </a:xfrm>
          <a:prstGeom prst="rect">
            <a:avLst/>
          </a:prstGeom>
        </p:spPr>
      </p:pic>
      <p:sp>
        <p:nvSpPr>
          <p:cNvPr id="29" name="!!f">
            <a:extLst>
              <a:ext uri="{FF2B5EF4-FFF2-40B4-BE49-F238E27FC236}">
                <a16:creationId xmlns:a16="http://schemas.microsoft.com/office/drawing/2014/main" id="{5932F8BC-EDC3-1346-A7E5-B6A585D6856D}"/>
              </a:ext>
            </a:extLst>
          </p:cNvPr>
          <p:cNvSpPr/>
          <p:nvPr/>
        </p:nvSpPr>
        <p:spPr>
          <a:xfrm>
            <a:off x="-914400" y="12807889"/>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E9016EB4-969A-E349-9BF5-A955F306ED86}"/>
              </a:ext>
            </a:extLst>
          </p:cNvPr>
          <p:cNvSpPr/>
          <p:nvPr/>
        </p:nvSpPr>
        <p:spPr>
          <a:xfrm>
            <a:off x="0" y="0"/>
            <a:ext cx="18288000" cy="10287000"/>
          </a:xfrm>
          <a:custGeom>
            <a:avLst/>
            <a:gdLst>
              <a:gd name="connsiteX0" fmla="*/ 12891670 w 18288000"/>
              <a:gd name="connsiteY0" fmla="*/ 914400 h 10287000"/>
              <a:gd name="connsiteX1" fmla="*/ 12103192 w 18288000"/>
              <a:gd name="connsiteY1" fmla="*/ 1702878 h 10287000"/>
              <a:gd name="connsiteX2" fmla="*/ 12103192 w 18288000"/>
              <a:gd name="connsiteY2" fmla="*/ 4856693 h 10287000"/>
              <a:gd name="connsiteX3" fmla="*/ 12891670 w 18288000"/>
              <a:gd name="connsiteY3" fmla="*/ 5645171 h 10287000"/>
              <a:gd name="connsiteX4" fmla="*/ 16639232 w 18288000"/>
              <a:gd name="connsiteY4" fmla="*/ 5645171 h 10287000"/>
              <a:gd name="connsiteX5" fmla="*/ 17427710 w 18288000"/>
              <a:gd name="connsiteY5" fmla="*/ 4856693 h 10287000"/>
              <a:gd name="connsiteX6" fmla="*/ 17427710 w 18288000"/>
              <a:gd name="connsiteY6" fmla="*/ 1702878 h 10287000"/>
              <a:gd name="connsiteX7" fmla="*/ 16639232 w 18288000"/>
              <a:gd name="connsiteY7" fmla="*/ 914400 h 10287000"/>
              <a:gd name="connsiteX8" fmla="*/ 1648769 w 18288000"/>
              <a:gd name="connsiteY8" fmla="*/ 914400 h 10287000"/>
              <a:gd name="connsiteX9" fmla="*/ 860291 w 18288000"/>
              <a:gd name="connsiteY9" fmla="*/ 1702878 h 10287000"/>
              <a:gd name="connsiteX10" fmla="*/ 860291 w 18288000"/>
              <a:gd name="connsiteY10" fmla="*/ 4856693 h 10287000"/>
              <a:gd name="connsiteX11" fmla="*/ 1648769 w 18288000"/>
              <a:gd name="connsiteY11" fmla="*/ 5645171 h 10287000"/>
              <a:gd name="connsiteX12" fmla="*/ 5396333 w 18288000"/>
              <a:gd name="connsiteY12" fmla="*/ 5645171 h 10287000"/>
              <a:gd name="connsiteX13" fmla="*/ 6184811 w 18288000"/>
              <a:gd name="connsiteY13" fmla="*/ 4856693 h 10287000"/>
              <a:gd name="connsiteX14" fmla="*/ 6184811 w 18288000"/>
              <a:gd name="connsiteY14" fmla="*/ 1702878 h 10287000"/>
              <a:gd name="connsiteX15" fmla="*/ 5396333 w 18288000"/>
              <a:gd name="connsiteY15" fmla="*/ 914400 h 10287000"/>
              <a:gd name="connsiteX16" fmla="*/ 0 w 18288000"/>
              <a:gd name="connsiteY16" fmla="*/ 0 h 10287000"/>
              <a:gd name="connsiteX17" fmla="*/ 18288000 w 18288000"/>
              <a:gd name="connsiteY17" fmla="*/ 0 h 10287000"/>
              <a:gd name="connsiteX18" fmla="*/ 18288000 w 18288000"/>
              <a:gd name="connsiteY18" fmla="*/ 10287000 h 10287000"/>
              <a:gd name="connsiteX19" fmla="*/ 0 w 18288000"/>
              <a:gd name="connsiteY19"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0" h="10287000">
                <a:moveTo>
                  <a:pt x="12891670" y="914400"/>
                </a:moveTo>
                <a:cubicBezTo>
                  <a:pt x="12456206" y="914400"/>
                  <a:pt x="12103192" y="1267414"/>
                  <a:pt x="12103192" y="1702878"/>
                </a:cubicBezTo>
                <a:lnTo>
                  <a:pt x="12103192" y="4856693"/>
                </a:lnTo>
                <a:cubicBezTo>
                  <a:pt x="12103192" y="5292157"/>
                  <a:pt x="12456206" y="5645171"/>
                  <a:pt x="12891670" y="5645171"/>
                </a:cubicBezTo>
                <a:lnTo>
                  <a:pt x="16639232" y="5645171"/>
                </a:lnTo>
                <a:cubicBezTo>
                  <a:pt x="17074696" y="5645171"/>
                  <a:pt x="17427710" y="5292157"/>
                  <a:pt x="17427710" y="4856693"/>
                </a:cubicBezTo>
                <a:lnTo>
                  <a:pt x="17427710" y="1702878"/>
                </a:lnTo>
                <a:cubicBezTo>
                  <a:pt x="17427710" y="1267414"/>
                  <a:pt x="17074696" y="914400"/>
                  <a:pt x="16639232" y="914400"/>
                </a:cubicBezTo>
                <a:close/>
                <a:moveTo>
                  <a:pt x="1648769" y="914400"/>
                </a:moveTo>
                <a:cubicBezTo>
                  <a:pt x="1213305" y="914400"/>
                  <a:pt x="860291" y="1267414"/>
                  <a:pt x="860291" y="1702878"/>
                </a:cubicBezTo>
                <a:lnTo>
                  <a:pt x="860291" y="4856693"/>
                </a:lnTo>
                <a:cubicBezTo>
                  <a:pt x="860291" y="5292157"/>
                  <a:pt x="1213305" y="5645171"/>
                  <a:pt x="1648769" y="5645171"/>
                </a:cubicBezTo>
                <a:lnTo>
                  <a:pt x="5396333" y="5645171"/>
                </a:lnTo>
                <a:cubicBezTo>
                  <a:pt x="5831797" y="5645171"/>
                  <a:pt x="6184811" y="5292157"/>
                  <a:pt x="6184811" y="4856693"/>
                </a:cubicBezTo>
                <a:lnTo>
                  <a:pt x="6184811" y="1702878"/>
                </a:lnTo>
                <a:cubicBezTo>
                  <a:pt x="6184811" y="1267414"/>
                  <a:pt x="5831797" y="914400"/>
                  <a:pt x="5396333" y="914400"/>
                </a:cubicBezTo>
                <a:close/>
                <a:moveTo>
                  <a:pt x="0" y="0"/>
                </a:moveTo>
                <a:lnTo>
                  <a:pt x="18288000" y="0"/>
                </a:lnTo>
                <a:lnTo>
                  <a:pt x="182880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0B5C7F1C-AF58-8349-80D1-D1E2E5008D92}"/>
              </a:ext>
            </a:extLst>
          </p:cNvPr>
          <p:cNvPicPr>
            <a:picLocks noChangeAspect="1"/>
          </p:cNvPicPr>
          <p:nvPr/>
        </p:nvPicPr>
        <p:blipFill rotWithShape="1">
          <a:blip r:embed="rId7"/>
          <a:srcRect l="63" t="-229" r="37" b="933"/>
          <a:stretch/>
        </p:blipFill>
        <p:spPr>
          <a:xfrm>
            <a:off x="5410200" y="-1410290"/>
            <a:ext cx="17670401" cy="11679972"/>
          </a:xfrm>
          <a:prstGeom prst="rect">
            <a:avLst/>
          </a:prstGeom>
        </p:spPr>
      </p:pic>
      <p:pic>
        <p:nvPicPr>
          <p:cNvPr id="11" name="Picture 10" descr="Logo&#10;&#10;Description automatically generated">
            <a:extLst>
              <a:ext uri="{FF2B5EF4-FFF2-40B4-BE49-F238E27FC236}">
                <a16:creationId xmlns:a16="http://schemas.microsoft.com/office/drawing/2014/main" id="{AE8E3EEE-4662-7840-B6CA-ACD5F264A3B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800000">
            <a:off x="7086600" y="7562849"/>
            <a:ext cx="914400" cy="914400"/>
          </a:xfrm>
          <a:prstGeom prst="rect">
            <a:avLst/>
          </a:prstGeom>
        </p:spPr>
      </p:pic>
      <p:pic>
        <p:nvPicPr>
          <p:cNvPr id="3" name="Picture 2" descr="A picture containing grass, different, bunch, assorted&#10;&#10;Description automatically generated">
            <a:extLst>
              <a:ext uri="{FF2B5EF4-FFF2-40B4-BE49-F238E27FC236}">
                <a16:creationId xmlns:a16="http://schemas.microsoft.com/office/drawing/2014/main" id="{C6F4F0BD-6EF9-254D-8276-6C43780E433B}"/>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235" t="-116" r="5325"/>
          <a:stretch/>
        </p:blipFill>
        <p:spPr>
          <a:xfrm>
            <a:off x="36347400" y="-17308"/>
            <a:ext cx="13002768" cy="10286990"/>
          </a:xfrm>
          <a:prstGeom prst="rect">
            <a:avLst/>
          </a:prstGeom>
        </p:spPr>
      </p:pic>
      <p:sp>
        <p:nvSpPr>
          <p:cNvPr id="5" name="TextBox 4">
            <a:extLst>
              <a:ext uri="{FF2B5EF4-FFF2-40B4-BE49-F238E27FC236}">
                <a16:creationId xmlns:a16="http://schemas.microsoft.com/office/drawing/2014/main" id="{0E23E2E3-9960-0447-AC63-E5EE5EB28699}"/>
              </a:ext>
            </a:extLst>
          </p:cNvPr>
          <p:cNvSpPr txBox="1"/>
          <p:nvPr/>
        </p:nvSpPr>
        <p:spPr>
          <a:xfrm>
            <a:off x="-8458200" y="5753100"/>
            <a:ext cx="5971032" cy="923330"/>
          </a:xfrm>
          <a:prstGeom prst="rect">
            <a:avLst/>
          </a:prstGeom>
        </p:spPr>
        <p:txBody>
          <a:bodyPr wrap="square" lIns="0" tIns="0" rIns="0" bIns="0" rtlCol="0" anchor="t">
            <a:spAutoFit/>
          </a:bodyPr>
          <a:lstStyle/>
          <a:p>
            <a:pPr>
              <a:lnSpc>
                <a:spcPts val="3600"/>
              </a:lnSpc>
            </a:pPr>
            <a:r>
              <a:rPr lang="en-US" sz="3000" dirty="0">
                <a:solidFill>
                  <a:srgbClr val="9B9B9B"/>
                </a:solidFill>
                <a:latin typeface="Public Sans"/>
              </a:rPr>
              <a:t>The </a:t>
            </a:r>
            <a:r>
              <a:rPr lang="en-US" sz="3000" b="1" dirty="0">
                <a:latin typeface="Public Sans"/>
              </a:rPr>
              <a:t>GAP</a:t>
            </a:r>
            <a:r>
              <a:rPr lang="en-US" sz="3000" dirty="0">
                <a:solidFill>
                  <a:srgbClr val="9B9B9B"/>
                </a:solidFill>
                <a:latin typeface="Public Sans"/>
              </a:rPr>
              <a:t> Team:</a:t>
            </a:r>
          </a:p>
          <a:p>
            <a:pPr>
              <a:lnSpc>
                <a:spcPts val="3600"/>
              </a:lnSpc>
            </a:pPr>
            <a:r>
              <a:rPr lang="en-US" sz="3600" b="1" dirty="0" err="1">
                <a:latin typeface="Public Sans"/>
              </a:rPr>
              <a:t>G</a:t>
            </a:r>
            <a:r>
              <a:rPr lang="en-US" sz="3000" dirty="0" err="1">
                <a:solidFill>
                  <a:srgbClr val="9B9B9B"/>
                </a:solidFill>
                <a:latin typeface="Public Sans"/>
              </a:rPr>
              <a:t>odkindhi</a:t>
            </a:r>
            <a:r>
              <a:rPr lang="en-US" sz="3000" dirty="0">
                <a:solidFill>
                  <a:srgbClr val="9B9B9B"/>
                </a:solidFill>
                <a:latin typeface="Public Sans"/>
              </a:rPr>
              <a:t>, </a:t>
            </a:r>
            <a:r>
              <a:rPr lang="en-US" sz="3600" b="1" dirty="0" err="1">
                <a:latin typeface="Public Sans"/>
              </a:rPr>
              <a:t>A</a:t>
            </a:r>
            <a:r>
              <a:rPr lang="en-US" sz="3000" dirty="0" err="1">
                <a:solidFill>
                  <a:srgbClr val="9B9B9B"/>
                </a:solidFill>
                <a:latin typeface="Public Sans"/>
              </a:rPr>
              <a:t>voaka</a:t>
            </a:r>
            <a:r>
              <a:rPr lang="en-US" sz="3000" dirty="0">
                <a:solidFill>
                  <a:srgbClr val="9B9B9B"/>
                </a:solidFill>
                <a:latin typeface="Public Sans"/>
              </a:rPr>
              <a:t>, </a:t>
            </a:r>
            <a:r>
              <a:rPr lang="en-US" sz="3600" b="1" dirty="0" err="1">
                <a:latin typeface="Public Sans"/>
              </a:rPr>
              <a:t>P</a:t>
            </a:r>
            <a:r>
              <a:rPr lang="en-US" sz="3000" dirty="0" err="1">
                <a:solidFill>
                  <a:srgbClr val="9B9B9B"/>
                </a:solidFill>
                <a:latin typeface="Public Sans"/>
              </a:rPr>
              <a:t>urwanto</a:t>
            </a:r>
            <a:endParaRPr lang="en-US" sz="3000" dirty="0">
              <a:solidFill>
                <a:srgbClr val="9B9B9B"/>
              </a:solidFill>
              <a:latin typeface="Public Sans"/>
            </a:endParaRPr>
          </a:p>
        </p:txBody>
      </p:sp>
      <p:pic>
        <p:nvPicPr>
          <p:cNvPr id="9" name="Picture 8" descr="Logo&#10;&#10;Description automatically generated">
            <a:extLst>
              <a:ext uri="{FF2B5EF4-FFF2-40B4-BE49-F238E27FC236}">
                <a16:creationId xmlns:a16="http://schemas.microsoft.com/office/drawing/2014/main" id="{F8E82D35-A404-574F-8140-22ACEEAE05E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1000" y="2857500"/>
            <a:ext cx="914400" cy="914400"/>
          </a:xfrm>
          <a:prstGeom prst="rect">
            <a:avLst/>
          </a:prstGeom>
        </p:spPr>
      </p:pic>
      <p:sp>
        <p:nvSpPr>
          <p:cNvPr id="10" name="!!porcethis">
            <a:extLst>
              <a:ext uri="{FF2B5EF4-FFF2-40B4-BE49-F238E27FC236}">
                <a16:creationId xmlns:a16="http://schemas.microsoft.com/office/drawing/2014/main" id="{6DB039D9-29A2-A743-99A7-9095D4423D1B}"/>
              </a:ext>
            </a:extLst>
          </p:cNvPr>
          <p:cNvSpPr txBox="1"/>
          <p:nvPr/>
        </p:nvSpPr>
        <p:spPr>
          <a:xfrm>
            <a:off x="838200" y="3796247"/>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Deserts) and determine the factors that contribute toward the situation.</a:t>
            </a:r>
          </a:p>
        </p:txBody>
      </p:sp>
      <p:sp>
        <p:nvSpPr>
          <p:cNvPr id="12" name="TextBox 11">
            <a:extLst>
              <a:ext uri="{FF2B5EF4-FFF2-40B4-BE49-F238E27FC236}">
                <a16:creationId xmlns:a16="http://schemas.microsoft.com/office/drawing/2014/main" id="{C4D488E8-9424-7142-A78C-B1F7A078DDDE}"/>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13" name="!!thistoo">
            <a:extLst>
              <a:ext uri="{FF2B5EF4-FFF2-40B4-BE49-F238E27FC236}">
                <a16:creationId xmlns:a16="http://schemas.microsoft.com/office/drawing/2014/main" id="{DAFA2CFE-9D87-2141-8513-7C3A714F2752}"/>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Mapping Food Deserts</a:t>
            </a:r>
          </a:p>
        </p:txBody>
      </p:sp>
      <p:pic>
        <p:nvPicPr>
          <p:cNvPr id="14" name="Picture 13" descr="A table full of food&#10;&#10;Description automatically generated with low confidence">
            <a:extLst>
              <a:ext uri="{FF2B5EF4-FFF2-40B4-BE49-F238E27FC236}">
                <a16:creationId xmlns:a16="http://schemas.microsoft.com/office/drawing/2014/main" id="{0AA34602-A6CA-6E46-A74A-93D20BB5422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282600" y="-17308"/>
            <a:ext cx="8215158" cy="5476772"/>
          </a:xfrm>
          <a:prstGeom prst="rect">
            <a:avLst/>
          </a:prstGeom>
        </p:spPr>
      </p:pic>
      <p:pic>
        <p:nvPicPr>
          <p:cNvPr id="15" name="Picture 14" descr="A crowd of people in a busy city&#10;&#10;Description automatically generated with low confidence">
            <a:extLst>
              <a:ext uri="{FF2B5EF4-FFF2-40B4-BE49-F238E27FC236}">
                <a16:creationId xmlns:a16="http://schemas.microsoft.com/office/drawing/2014/main" id="{96AE57B7-E75D-744D-B674-1DC6C0112F4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616967" y="-876300"/>
            <a:ext cx="11391900" cy="6629400"/>
          </a:xfrm>
          <a:prstGeom prst="rect">
            <a:avLst/>
          </a:prstGeom>
        </p:spPr>
      </p:pic>
      <p:sp>
        <p:nvSpPr>
          <p:cNvPr id="17" name="TextBox 6">
            <a:extLst>
              <a:ext uri="{FF2B5EF4-FFF2-40B4-BE49-F238E27FC236}">
                <a16:creationId xmlns:a16="http://schemas.microsoft.com/office/drawing/2014/main" id="{8DD05894-BAF9-1745-B067-391DFF403CC8}"/>
              </a:ext>
            </a:extLst>
          </p:cNvPr>
          <p:cNvSpPr txBox="1"/>
          <p:nvPr/>
        </p:nvSpPr>
        <p:spPr>
          <a:xfrm>
            <a:off x="-28481451" y="6082367"/>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18" name="TextBox 8">
            <a:extLst>
              <a:ext uri="{FF2B5EF4-FFF2-40B4-BE49-F238E27FC236}">
                <a16:creationId xmlns:a16="http://schemas.microsoft.com/office/drawing/2014/main" id="{4611B955-BA13-6742-BE40-E44382797A05}"/>
              </a:ext>
            </a:extLst>
          </p:cNvPr>
          <p:cNvSpPr txBox="1"/>
          <p:nvPr/>
        </p:nvSpPr>
        <p:spPr>
          <a:xfrm>
            <a:off x="-28481451" y="7207478"/>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sp>
        <p:nvSpPr>
          <p:cNvPr id="19" name="TextBox 3">
            <a:extLst>
              <a:ext uri="{FF2B5EF4-FFF2-40B4-BE49-F238E27FC236}">
                <a16:creationId xmlns:a16="http://schemas.microsoft.com/office/drawing/2014/main" id="{1C055FFF-B0E0-B04E-9B2B-6247B89701B0}"/>
              </a:ext>
            </a:extLst>
          </p:cNvPr>
          <p:cNvSpPr txBox="1"/>
          <p:nvPr/>
        </p:nvSpPr>
        <p:spPr>
          <a:xfrm>
            <a:off x="37465408" y="6121867"/>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20" name="TextBox 4">
            <a:extLst>
              <a:ext uri="{FF2B5EF4-FFF2-40B4-BE49-F238E27FC236}">
                <a16:creationId xmlns:a16="http://schemas.microsoft.com/office/drawing/2014/main" id="{3584C39B-7661-284F-A47A-023CBBEC5B02}"/>
              </a:ext>
            </a:extLst>
          </p:cNvPr>
          <p:cNvSpPr txBox="1"/>
          <p:nvPr/>
        </p:nvSpPr>
        <p:spPr>
          <a:xfrm>
            <a:off x="37490400" y="7008854"/>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sp>
        <p:nvSpPr>
          <p:cNvPr id="23" name="TextBox 2">
            <a:extLst>
              <a:ext uri="{FF2B5EF4-FFF2-40B4-BE49-F238E27FC236}">
                <a16:creationId xmlns:a16="http://schemas.microsoft.com/office/drawing/2014/main" id="{8648AC68-2F1C-DA45-8917-09A1577D4EDB}"/>
              </a:ext>
            </a:extLst>
          </p:cNvPr>
          <p:cNvSpPr txBox="1"/>
          <p:nvPr/>
        </p:nvSpPr>
        <p:spPr>
          <a:xfrm>
            <a:off x="6522855" y="11625312"/>
            <a:ext cx="5267282" cy="2128788"/>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Why Food Deserts?</a:t>
            </a:r>
          </a:p>
        </p:txBody>
      </p:sp>
    </p:spTree>
    <p:extLst>
      <p:ext uri="{BB962C8B-B14F-4D97-AF65-F5344CB8AC3E}">
        <p14:creationId xmlns:p14="http://schemas.microsoft.com/office/powerpoint/2010/main" val="300965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 descr="A table full of food&#10;&#10;Description automatically generated with low confidence">
            <a:extLst>
              <a:ext uri="{FF2B5EF4-FFF2-40B4-BE49-F238E27FC236}">
                <a16:creationId xmlns:a16="http://schemas.microsoft.com/office/drawing/2014/main" id="{403C13A9-1834-8A42-845C-D4C1B672118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73"/>
          <a:stretch/>
        </p:blipFill>
        <p:spPr>
          <a:xfrm>
            <a:off x="-529421" y="502934"/>
            <a:ext cx="8215158" cy="5519114"/>
          </a:xfrm>
          <a:prstGeom prst="rect">
            <a:avLst/>
          </a:prstGeom>
        </p:spPr>
      </p:pic>
      <p:sp>
        <p:nvSpPr>
          <p:cNvPr id="56" name="!!f">
            <a:extLst>
              <a:ext uri="{FF2B5EF4-FFF2-40B4-BE49-F238E27FC236}">
                <a16:creationId xmlns:a16="http://schemas.microsoft.com/office/drawing/2014/main" id="{9DDE6DDD-F474-0E41-A7FE-666050F4D350}"/>
              </a:ext>
            </a:extLst>
          </p:cNvPr>
          <p:cNvSpPr/>
          <p:nvPr/>
        </p:nvSpPr>
        <p:spPr>
          <a:xfrm>
            <a:off x="-1524000" y="0"/>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1" descr="A crowd of people in a busy city&#10;&#10;Description automatically generated with low confidence">
            <a:extLst>
              <a:ext uri="{FF2B5EF4-FFF2-40B4-BE49-F238E27FC236}">
                <a16:creationId xmlns:a16="http://schemas.microsoft.com/office/drawing/2014/main" id="{7E58428F-4BD8-A84D-B163-2FF1629E70B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58601" y="-564038"/>
            <a:ext cx="11391900" cy="6629400"/>
          </a:xfrm>
          <a:prstGeom prst="rect">
            <a:avLst/>
          </a:prstGeom>
        </p:spPr>
      </p:pic>
      <p:sp>
        <p:nvSpPr>
          <p:cNvPr id="57" name="!!f1">
            <a:extLst>
              <a:ext uri="{FF2B5EF4-FFF2-40B4-BE49-F238E27FC236}">
                <a16:creationId xmlns:a16="http://schemas.microsoft.com/office/drawing/2014/main" id="{11805348-3808-AE44-A44C-CE1B85E77CD0}"/>
              </a:ext>
            </a:extLst>
          </p:cNvPr>
          <p:cNvSpPr/>
          <p:nvPr/>
        </p:nvSpPr>
        <p:spPr>
          <a:xfrm>
            <a:off x="9766868" y="-2171700"/>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2"/>
          <p:cNvSpPr txBox="1"/>
          <p:nvPr/>
        </p:nvSpPr>
        <p:spPr>
          <a:xfrm>
            <a:off x="6522855" y="6486478"/>
            <a:ext cx="5267282" cy="2128788"/>
          </a:xfrm>
          <a:prstGeom prst="rect">
            <a:avLst/>
          </a:prstGeom>
        </p:spPr>
        <p:txBody>
          <a:bodyPr lIns="0" tIns="0" rIns="0" bIns="0" rtlCol="0" anchor="t">
            <a:spAutoFit/>
          </a:bodyPr>
          <a:lstStyle/>
          <a:p>
            <a:pPr marL="0" lvl="0" indent="0" algn="ctr">
              <a:lnSpc>
                <a:spcPts val="8250"/>
              </a:lnSpc>
            </a:pPr>
            <a:r>
              <a:rPr lang="en-US" sz="7500" b="1">
                <a:solidFill>
                  <a:srgbClr val="000000"/>
                </a:solidFill>
                <a:latin typeface="Public Sans Bold"/>
              </a:rPr>
              <a:t>Why Food Deserts?</a:t>
            </a:r>
          </a:p>
        </p:txBody>
      </p:sp>
      <p:sp>
        <p:nvSpPr>
          <p:cNvPr id="3" name="TextBox 3"/>
          <p:cNvSpPr txBox="1"/>
          <p:nvPr/>
        </p:nvSpPr>
        <p:spPr>
          <a:xfrm>
            <a:off x="12801600" y="6444214"/>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4" name="TextBox 4"/>
          <p:cNvSpPr txBox="1"/>
          <p:nvPr/>
        </p:nvSpPr>
        <p:spPr>
          <a:xfrm>
            <a:off x="12826592" y="7331201"/>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sp>
        <p:nvSpPr>
          <p:cNvPr id="6" name="TextBox 6"/>
          <p:cNvSpPr txBox="1"/>
          <p:nvPr/>
        </p:nvSpPr>
        <p:spPr>
          <a:xfrm>
            <a:off x="1558698" y="6206089"/>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8" name="TextBox 8"/>
          <p:cNvSpPr txBox="1"/>
          <p:nvPr/>
        </p:nvSpPr>
        <p:spPr>
          <a:xfrm>
            <a:off x="1558698" y="7331200"/>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pic>
        <p:nvPicPr>
          <p:cNvPr id="44" name="Picture 43">
            <a:extLst>
              <a:ext uri="{FF2B5EF4-FFF2-40B4-BE49-F238E27FC236}">
                <a16:creationId xmlns:a16="http://schemas.microsoft.com/office/drawing/2014/main" id="{872DF08D-2B8B-D944-B9D8-F4EAAE8E0B40}"/>
              </a:ext>
            </a:extLst>
          </p:cNvPr>
          <p:cNvPicPr>
            <a:picLocks noChangeAspect="1"/>
          </p:cNvPicPr>
          <p:nvPr/>
        </p:nvPicPr>
        <p:blipFill rotWithShape="1">
          <a:blip r:embed="rId7"/>
          <a:srcRect l="63" t="-229" r="37" b="933"/>
          <a:stretch/>
        </p:blipFill>
        <p:spPr>
          <a:xfrm>
            <a:off x="5380100" y="-22314692"/>
            <a:ext cx="17670401" cy="11679972"/>
          </a:xfrm>
          <a:prstGeom prst="rect">
            <a:avLst/>
          </a:prstGeom>
        </p:spPr>
      </p:pic>
      <p:pic>
        <p:nvPicPr>
          <p:cNvPr id="45" name="Picture 44" descr="Logo&#10;&#10;Description automatically generated">
            <a:extLst>
              <a:ext uri="{FF2B5EF4-FFF2-40B4-BE49-F238E27FC236}">
                <a16:creationId xmlns:a16="http://schemas.microsoft.com/office/drawing/2014/main" id="{6DE5F035-05B6-0643-9E1F-85A9652BC65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1000" y="-20230510"/>
            <a:ext cx="914400" cy="914400"/>
          </a:xfrm>
          <a:prstGeom prst="rect">
            <a:avLst/>
          </a:prstGeom>
        </p:spPr>
      </p:pic>
      <p:sp>
        <p:nvSpPr>
          <p:cNvPr id="46" name="!!porcethis">
            <a:extLst>
              <a:ext uri="{FF2B5EF4-FFF2-40B4-BE49-F238E27FC236}">
                <a16:creationId xmlns:a16="http://schemas.microsoft.com/office/drawing/2014/main" id="{AAD828D6-50F4-534E-8E99-F35697CF7E86}"/>
              </a:ext>
            </a:extLst>
          </p:cNvPr>
          <p:cNvSpPr txBox="1"/>
          <p:nvPr/>
        </p:nvSpPr>
        <p:spPr>
          <a:xfrm>
            <a:off x="-13792200" y="4967573"/>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 and determine the factors that contribute toward the situation.</a:t>
            </a:r>
          </a:p>
        </p:txBody>
      </p:sp>
      <p:pic>
        <p:nvPicPr>
          <p:cNvPr id="47" name="Picture 46" descr="Logo&#10;&#10;Description automatically generated">
            <a:extLst>
              <a:ext uri="{FF2B5EF4-FFF2-40B4-BE49-F238E27FC236}">
                <a16:creationId xmlns:a16="http://schemas.microsoft.com/office/drawing/2014/main" id="{18D7057F-8AC1-3440-B06A-C30B3FAA991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800000">
            <a:off x="7086600" y="12096231"/>
            <a:ext cx="914400" cy="914400"/>
          </a:xfrm>
          <a:prstGeom prst="rect">
            <a:avLst/>
          </a:prstGeom>
        </p:spPr>
      </p:pic>
      <p:sp>
        <p:nvSpPr>
          <p:cNvPr id="48" name="TextBox 47">
            <a:extLst>
              <a:ext uri="{FF2B5EF4-FFF2-40B4-BE49-F238E27FC236}">
                <a16:creationId xmlns:a16="http://schemas.microsoft.com/office/drawing/2014/main" id="{6582ED7C-A651-CF4A-9670-DA342D0673C8}"/>
              </a:ext>
            </a:extLst>
          </p:cNvPr>
          <p:cNvSpPr txBox="1"/>
          <p:nvPr/>
        </p:nvSpPr>
        <p:spPr>
          <a:xfrm>
            <a:off x="-11973065" y="194137"/>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49" name="!!thistoo">
            <a:extLst>
              <a:ext uri="{FF2B5EF4-FFF2-40B4-BE49-F238E27FC236}">
                <a16:creationId xmlns:a16="http://schemas.microsoft.com/office/drawing/2014/main" id="{45A59930-E1B0-434F-97F8-57F5AB523B4E}"/>
              </a:ext>
            </a:extLst>
          </p:cNvPr>
          <p:cNvSpPr txBox="1"/>
          <p:nvPr/>
        </p:nvSpPr>
        <p:spPr>
          <a:xfrm>
            <a:off x="-11973065" y="835571"/>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Food Deserts</a:t>
            </a:r>
          </a:p>
        </p:txBody>
      </p:sp>
      <p:sp>
        <p:nvSpPr>
          <p:cNvPr id="58" name="TextBox 2">
            <a:extLst>
              <a:ext uri="{FF2B5EF4-FFF2-40B4-BE49-F238E27FC236}">
                <a16:creationId xmlns:a16="http://schemas.microsoft.com/office/drawing/2014/main" id="{949B43CD-09C3-634D-8DFA-FF857BB4E721}"/>
              </a:ext>
            </a:extLst>
          </p:cNvPr>
          <p:cNvSpPr txBox="1"/>
          <p:nvPr/>
        </p:nvSpPr>
        <p:spPr>
          <a:xfrm>
            <a:off x="533400" y="-1485900"/>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Process</a:t>
            </a:r>
          </a:p>
        </p:txBody>
      </p:sp>
      <p:sp>
        <p:nvSpPr>
          <p:cNvPr id="65" name="TextBox 3">
            <a:extLst>
              <a:ext uri="{FF2B5EF4-FFF2-40B4-BE49-F238E27FC236}">
                <a16:creationId xmlns:a16="http://schemas.microsoft.com/office/drawing/2014/main" id="{786B08D0-46F9-E344-B76A-235B692695EB}"/>
              </a:ext>
            </a:extLst>
          </p:cNvPr>
          <p:cNvSpPr txBox="1"/>
          <p:nvPr/>
        </p:nvSpPr>
        <p:spPr>
          <a:xfrm>
            <a:off x="-13504863"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PROGRAMMING</a:t>
            </a:r>
          </a:p>
        </p:txBody>
      </p:sp>
      <p:sp>
        <p:nvSpPr>
          <p:cNvPr id="66" name="TextBox 4">
            <a:extLst>
              <a:ext uri="{FF2B5EF4-FFF2-40B4-BE49-F238E27FC236}">
                <a16:creationId xmlns:a16="http://schemas.microsoft.com/office/drawing/2014/main" id="{9CFE8C24-93ED-C14B-A836-4CA1A1BAC868}"/>
              </a:ext>
            </a:extLst>
          </p:cNvPr>
          <p:cNvSpPr txBox="1"/>
          <p:nvPr/>
        </p:nvSpPr>
        <p:spPr>
          <a:xfrm>
            <a:off x="-10529888" y="5489543"/>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Python</a:t>
            </a:r>
          </a:p>
          <a:p>
            <a:pPr marL="518160" lvl="1" indent="-259080">
              <a:lnSpc>
                <a:spcPts val="3359"/>
              </a:lnSpc>
              <a:buFont typeface="Arial"/>
              <a:buChar char="•"/>
            </a:pPr>
            <a:r>
              <a:rPr lang="en-US" sz="2400" dirty="0">
                <a:solidFill>
                  <a:srgbClr val="9B9B9B"/>
                </a:solidFill>
                <a:latin typeface="Arimo"/>
              </a:rPr>
              <a:t>Plotly</a:t>
            </a:r>
          </a:p>
          <a:p>
            <a:pPr marL="518160" lvl="1" indent="-259080">
              <a:lnSpc>
                <a:spcPts val="3359"/>
              </a:lnSpc>
              <a:buFont typeface="Arial"/>
              <a:buChar char="•"/>
            </a:pPr>
            <a:r>
              <a:rPr lang="en-US" sz="2400" dirty="0">
                <a:solidFill>
                  <a:srgbClr val="9B9B9B"/>
                </a:solidFill>
                <a:latin typeface="Arimo"/>
              </a:rPr>
              <a:t>Dash</a:t>
            </a:r>
          </a:p>
          <a:p>
            <a:pPr marL="518160" lvl="1" indent="-259080" algn="l">
              <a:lnSpc>
                <a:spcPts val="3359"/>
              </a:lnSpc>
              <a:buFont typeface="Arial"/>
              <a:buChar char="•"/>
            </a:pPr>
            <a:r>
              <a:rPr lang="en-US" sz="2400" dirty="0">
                <a:solidFill>
                  <a:srgbClr val="9B9B9B"/>
                </a:solidFill>
                <a:latin typeface="Arimo"/>
              </a:rPr>
              <a:t>JavaScript</a:t>
            </a:r>
          </a:p>
        </p:txBody>
      </p:sp>
      <p:sp>
        <p:nvSpPr>
          <p:cNvPr id="67" name="TextBox 6">
            <a:extLst>
              <a:ext uri="{FF2B5EF4-FFF2-40B4-BE49-F238E27FC236}">
                <a16:creationId xmlns:a16="http://schemas.microsoft.com/office/drawing/2014/main" id="{DBD077EE-F4C3-7049-BEF3-81728449FEBA}"/>
              </a:ext>
            </a:extLst>
          </p:cNvPr>
          <p:cNvSpPr txBox="1"/>
          <p:nvPr/>
        </p:nvSpPr>
        <p:spPr>
          <a:xfrm>
            <a:off x="-16857663" y="76434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MUNGING</a:t>
            </a:r>
          </a:p>
        </p:txBody>
      </p:sp>
      <p:sp>
        <p:nvSpPr>
          <p:cNvPr id="68" name="TextBox 7">
            <a:extLst>
              <a:ext uri="{FF2B5EF4-FFF2-40B4-BE49-F238E27FC236}">
                <a16:creationId xmlns:a16="http://schemas.microsoft.com/office/drawing/2014/main" id="{659151BD-DE4F-C441-BA13-9676C5FF5EDD}"/>
              </a:ext>
            </a:extLst>
          </p:cNvPr>
          <p:cNvSpPr txBox="1"/>
          <p:nvPr/>
        </p:nvSpPr>
        <p:spPr>
          <a:xfrm>
            <a:off x="-13703414" y="8147970"/>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Combine</a:t>
            </a:r>
          </a:p>
          <a:p>
            <a:pPr marL="518160" lvl="1" indent="-259080">
              <a:lnSpc>
                <a:spcPts val="3359"/>
              </a:lnSpc>
              <a:buFont typeface="Arial"/>
              <a:buChar char="•"/>
            </a:pPr>
            <a:r>
              <a:rPr lang="en-US" sz="2400" dirty="0">
                <a:solidFill>
                  <a:srgbClr val="9B9B9B"/>
                </a:solidFill>
                <a:latin typeface="Arimo"/>
              </a:rPr>
              <a:t>Sort</a:t>
            </a:r>
          </a:p>
          <a:p>
            <a:pPr marL="518160" lvl="1" indent="-259080" algn="l">
              <a:lnSpc>
                <a:spcPts val="3359"/>
              </a:lnSpc>
              <a:buFont typeface="Arial"/>
              <a:buChar char="•"/>
            </a:pPr>
            <a:r>
              <a:rPr lang="en-US" sz="2400" dirty="0">
                <a:solidFill>
                  <a:srgbClr val="9B9B9B"/>
                </a:solidFill>
                <a:latin typeface="Arimo"/>
              </a:rPr>
              <a:t>Clean (Remove Duplicates and Drop Columns)</a:t>
            </a:r>
          </a:p>
        </p:txBody>
      </p:sp>
      <p:sp>
        <p:nvSpPr>
          <p:cNvPr id="69" name="TextBox 15">
            <a:extLst>
              <a:ext uri="{FF2B5EF4-FFF2-40B4-BE49-F238E27FC236}">
                <a16:creationId xmlns:a16="http://schemas.microsoft.com/office/drawing/2014/main" id="{EE6D1243-A823-9F4F-BBDA-D36A0C5FC54E}"/>
              </a:ext>
            </a:extLst>
          </p:cNvPr>
          <p:cNvSpPr txBox="1"/>
          <p:nvPr/>
        </p:nvSpPr>
        <p:spPr>
          <a:xfrm>
            <a:off x="-10304463" y="213447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SOURCES</a:t>
            </a:r>
          </a:p>
        </p:txBody>
      </p:sp>
      <p:sp>
        <p:nvSpPr>
          <p:cNvPr id="71" name="TextBox 17">
            <a:extLst>
              <a:ext uri="{FF2B5EF4-FFF2-40B4-BE49-F238E27FC236}">
                <a16:creationId xmlns:a16="http://schemas.microsoft.com/office/drawing/2014/main" id="{0DBC35FC-0D1C-EE49-B94C-3BE81D50CB88}"/>
              </a:ext>
            </a:extLst>
          </p:cNvPr>
          <p:cNvSpPr txBox="1"/>
          <p:nvPr/>
        </p:nvSpPr>
        <p:spPr>
          <a:xfrm>
            <a:off x="-11734800"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01</a:t>
            </a:r>
          </a:p>
        </p:txBody>
      </p:sp>
      <p:sp>
        <p:nvSpPr>
          <p:cNvPr id="72" name="TextBox 17">
            <a:extLst>
              <a:ext uri="{FF2B5EF4-FFF2-40B4-BE49-F238E27FC236}">
                <a16:creationId xmlns:a16="http://schemas.microsoft.com/office/drawing/2014/main" id="{D95E816E-99C8-724A-B362-C078DCBF2D4F}"/>
              </a:ext>
            </a:extLst>
          </p:cNvPr>
          <p:cNvSpPr txBox="1"/>
          <p:nvPr/>
        </p:nvSpPr>
        <p:spPr>
          <a:xfrm>
            <a:off x="-14935200"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02</a:t>
            </a:r>
          </a:p>
        </p:txBody>
      </p:sp>
      <p:sp>
        <p:nvSpPr>
          <p:cNvPr id="73" name="TextBox 17">
            <a:extLst>
              <a:ext uri="{FF2B5EF4-FFF2-40B4-BE49-F238E27FC236}">
                <a16:creationId xmlns:a16="http://schemas.microsoft.com/office/drawing/2014/main" id="{67F010B7-C770-4E4A-969A-F423C0640D50}"/>
              </a:ext>
            </a:extLst>
          </p:cNvPr>
          <p:cNvSpPr txBox="1"/>
          <p:nvPr/>
        </p:nvSpPr>
        <p:spPr>
          <a:xfrm>
            <a:off x="-18288000" y="764155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03</a:t>
            </a:r>
          </a:p>
        </p:txBody>
      </p:sp>
      <p:sp>
        <p:nvSpPr>
          <p:cNvPr id="83" name="TextBox 9">
            <a:extLst>
              <a:ext uri="{FF2B5EF4-FFF2-40B4-BE49-F238E27FC236}">
                <a16:creationId xmlns:a16="http://schemas.microsoft.com/office/drawing/2014/main" id="{D0CC64A7-5954-2E47-92B2-A46BC63CB9FB}"/>
              </a:ext>
            </a:extLst>
          </p:cNvPr>
          <p:cNvSpPr txBox="1"/>
          <p:nvPr/>
        </p:nvSpPr>
        <p:spPr>
          <a:xfrm>
            <a:off x="35966400"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VISUALIZATIONS</a:t>
            </a:r>
          </a:p>
        </p:txBody>
      </p:sp>
      <p:sp>
        <p:nvSpPr>
          <p:cNvPr id="84" name="TextBox 10">
            <a:extLst>
              <a:ext uri="{FF2B5EF4-FFF2-40B4-BE49-F238E27FC236}">
                <a16:creationId xmlns:a16="http://schemas.microsoft.com/office/drawing/2014/main" id="{64581079-D70A-B044-AF4D-4BAA901B51AC}"/>
              </a:ext>
            </a:extLst>
          </p:cNvPr>
          <p:cNvSpPr txBox="1"/>
          <p:nvPr/>
        </p:nvSpPr>
        <p:spPr>
          <a:xfrm>
            <a:off x="31591250" y="5489543"/>
            <a:ext cx="4861152" cy="170578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Bar-Line Combo Chart</a:t>
            </a:r>
          </a:p>
          <a:p>
            <a:pPr marL="518160" lvl="1" indent="-259080">
              <a:lnSpc>
                <a:spcPts val="3359"/>
              </a:lnSpc>
              <a:buFont typeface="Arial"/>
              <a:buChar char="•"/>
            </a:pPr>
            <a:r>
              <a:rPr lang="en-US" sz="2400" dirty="0">
                <a:solidFill>
                  <a:srgbClr val="9B9B9B"/>
                </a:solidFill>
                <a:latin typeface="Public Sans"/>
              </a:rPr>
              <a:t>Stacked Bar Chart</a:t>
            </a:r>
          </a:p>
          <a:p>
            <a:pPr marL="518160" lvl="1" indent="-259080" algn="l">
              <a:lnSpc>
                <a:spcPts val="3359"/>
              </a:lnSpc>
              <a:buFont typeface="Arial"/>
              <a:buChar char="•"/>
            </a:pPr>
            <a:r>
              <a:rPr lang="en-US" sz="2400" dirty="0">
                <a:solidFill>
                  <a:srgbClr val="9B9B9B"/>
                </a:solidFill>
                <a:latin typeface="Public Sans"/>
              </a:rPr>
              <a:t>Scatter Plot</a:t>
            </a:r>
          </a:p>
          <a:p>
            <a:pPr marL="518160" lvl="1" indent="-259080" algn="l">
              <a:lnSpc>
                <a:spcPts val="3359"/>
              </a:lnSpc>
              <a:buFont typeface="Arial"/>
              <a:buChar char="•"/>
            </a:pPr>
            <a:r>
              <a:rPr lang="en-US" sz="2400" dirty="0">
                <a:solidFill>
                  <a:srgbClr val="9B9B9B"/>
                </a:solidFill>
                <a:latin typeface="Public Sans"/>
              </a:rPr>
              <a:t>Heat Map</a:t>
            </a:r>
          </a:p>
        </p:txBody>
      </p:sp>
      <p:sp>
        <p:nvSpPr>
          <p:cNvPr id="85" name="TextBox 12">
            <a:extLst>
              <a:ext uri="{FF2B5EF4-FFF2-40B4-BE49-F238E27FC236}">
                <a16:creationId xmlns:a16="http://schemas.microsoft.com/office/drawing/2014/main" id="{26A77A33-0766-5840-A850-08F678FE434F}"/>
              </a:ext>
            </a:extLst>
          </p:cNvPr>
          <p:cNvSpPr txBox="1"/>
          <p:nvPr/>
        </p:nvSpPr>
        <p:spPr>
          <a:xfrm>
            <a:off x="41452800" y="764967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WEB DEVELOPMENT</a:t>
            </a:r>
          </a:p>
        </p:txBody>
      </p:sp>
      <p:sp>
        <p:nvSpPr>
          <p:cNvPr id="87" name="TextBox 18">
            <a:extLst>
              <a:ext uri="{FF2B5EF4-FFF2-40B4-BE49-F238E27FC236}">
                <a16:creationId xmlns:a16="http://schemas.microsoft.com/office/drawing/2014/main" id="{E140C9EA-5B97-E34F-9DC7-45A1D7C86DEF}"/>
              </a:ext>
            </a:extLst>
          </p:cNvPr>
          <p:cNvSpPr txBox="1"/>
          <p:nvPr/>
        </p:nvSpPr>
        <p:spPr>
          <a:xfrm>
            <a:off x="30480000" y="213090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DATABASE</a:t>
            </a:r>
          </a:p>
        </p:txBody>
      </p:sp>
      <p:sp>
        <p:nvSpPr>
          <p:cNvPr id="88" name="TextBox 19">
            <a:extLst>
              <a:ext uri="{FF2B5EF4-FFF2-40B4-BE49-F238E27FC236}">
                <a16:creationId xmlns:a16="http://schemas.microsoft.com/office/drawing/2014/main" id="{5575A0C3-0D2C-7748-B2BF-2B15CFDD8CC0}"/>
              </a:ext>
            </a:extLst>
          </p:cNvPr>
          <p:cNvSpPr txBox="1"/>
          <p:nvPr/>
        </p:nvSpPr>
        <p:spPr>
          <a:xfrm>
            <a:off x="26323812" y="2664308"/>
            <a:ext cx="4861152" cy="833754"/>
          </a:xfrm>
          <a:prstGeom prst="rect">
            <a:avLst/>
          </a:prstGeom>
        </p:spPr>
        <p:txBody>
          <a:bodyPr lIns="0" tIns="0" rIns="0" bIns="0" rtlCol="0" anchor="t">
            <a:spAutoFit/>
          </a:bodyPr>
          <a:lstStyle/>
          <a:p>
            <a:pPr marL="342900" indent="-342900">
              <a:lnSpc>
                <a:spcPts val="3359"/>
              </a:lnSpc>
              <a:spcBef>
                <a:spcPct val="0"/>
              </a:spcBef>
              <a:buFont typeface="Arial" panose="020B0604020202020204" pitchFamily="34" charset="0"/>
              <a:buChar char="•"/>
            </a:pPr>
            <a:r>
              <a:rPr lang="en-US" sz="2400" dirty="0">
                <a:solidFill>
                  <a:srgbClr val="9B9B9B"/>
                </a:solidFill>
                <a:latin typeface="Public Sans"/>
              </a:rPr>
              <a:t>Prostgre SQL</a:t>
            </a:r>
          </a:p>
          <a:p>
            <a:pPr marL="342900" lvl="0" indent="-342900" algn="l">
              <a:lnSpc>
                <a:spcPts val="3359"/>
              </a:lnSpc>
              <a:spcBef>
                <a:spcPct val="0"/>
              </a:spcBef>
              <a:buFont typeface="Arial" panose="020B0604020202020204" pitchFamily="34" charset="0"/>
              <a:buChar char="•"/>
            </a:pPr>
            <a:r>
              <a:rPr lang="en-US" sz="2400" dirty="0">
                <a:solidFill>
                  <a:srgbClr val="9B9B9B"/>
                </a:solidFill>
                <a:latin typeface="Public Sans"/>
              </a:rPr>
              <a:t>Plan &amp; Construct Schema</a:t>
            </a:r>
          </a:p>
        </p:txBody>
      </p:sp>
      <p:sp>
        <p:nvSpPr>
          <p:cNvPr id="89" name="TextBox 17">
            <a:extLst>
              <a:ext uri="{FF2B5EF4-FFF2-40B4-BE49-F238E27FC236}">
                <a16:creationId xmlns:a16="http://schemas.microsoft.com/office/drawing/2014/main" id="{DF9B5965-78CB-1C43-A003-22C85DE7BD5B}"/>
              </a:ext>
            </a:extLst>
          </p:cNvPr>
          <p:cNvSpPr txBox="1"/>
          <p:nvPr/>
        </p:nvSpPr>
        <p:spPr>
          <a:xfrm>
            <a:off x="29056126"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04</a:t>
            </a:r>
          </a:p>
        </p:txBody>
      </p:sp>
      <p:sp>
        <p:nvSpPr>
          <p:cNvPr id="90" name="TextBox 17">
            <a:extLst>
              <a:ext uri="{FF2B5EF4-FFF2-40B4-BE49-F238E27FC236}">
                <a16:creationId xmlns:a16="http://schemas.microsoft.com/office/drawing/2014/main" id="{68961F5A-AD70-924F-9FEF-83FC5E283420}"/>
              </a:ext>
            </a:extLst>
          </p:cNvPr>
          <p:cNvSpPr txBox="1"/>
          <p:nvPr/>
        </p:nvSpPr>
        <p:spPr>
          <a:xfrm>
            <a:off x="34542526"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05</a:t>
            </a:r>
          </a:p>
        </p:txBody>
      </p:sp>
      <p:sp>
        <p:nvSpPr>
          <p:cNvPr id="91" name="TextBox 17">
            <a:extLst>
              <a:ext uri="{FF2B5EF4-FFF2-40B4-BE49-F238E27FC236}">
                <a16:creationId xmlns:a16="http://schemas.microsoft.com/office/drawing/2014/main" id="{A1A65A92-141F-A14F-97FB-5C0B8A303C5B}"/>
              </a:ext>
            </a:extLst>
          </p:cNvPr>
          <p:cNvSpPr txBox="1"/>
          <p:nvPr/>
        </p:nvSpPr>
        <p:spPr>
          <a:xfrm>
            <a:off x="40028926" y="7649679"/>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06</a:t>
            </a:r>
          </a:p>
        </p:txBody>
      </p:sp>
      <p:sp>
        <p:nvSpPr>
          <p:cNvPr id="92" name="TextBox 91">
            <a:extLst>
              <a:ext uri="{FF2B5EF4-FFF2-40B4-BE49-F238E27FC236}">
                <a16:creationId xmlns:a16="http://schemas.microsoft.com/office/drawing/2014/main" id="{31214854-0462-C740-81D4-9DAE14B7EDAF}"/>
              </a:ext>
            </a:extLst>
          </p:cNvPr>
          <p:cNvSpPr txBox="1"/>
          <p:nvPr/>
        </p:nvSpPr>
        <p:spPr>
          <a:xfrm>
            <a:off x="27533600" y="17678400"/>
            <a:ext cx="184731" cy="369332"/>
          </a:xfrm>
          <a:prstGeom prst="rect">
            <a:avLst/>
          </a:prstGeom>
          <a:noFill/>
        </p:spPr>
        <p:txBody>
          <a:bodyPr wrap="none" rtlCol="0">
            <a:spAutoFit/>
          </a:bodyPr>
          <a:lstStyle/>
          <a:p>
            <a:endParaRPr lang="en-US" dirty="0"/>
          </a:p>
        </p:txBody>
      </p:sp>
      <p:sp>
        <p:nvSpPr>
          <p:cNvPr id="93" name="TextBox 16">
            <a:extLst>
              <a:ext uri="{FF2B5EF4-FFF2-40B4-BE49-F238E27FC236}">
                <a16:creationId xmlns:a16="http://schemas.microsoft.com/office/drawing/2014/main" id="{EC7F2123-5169-4141-8C58-66A623AE35BF}"/>
              </a:ext>
            </a:extLst>
          </p:cNvPr>
          <p:cNvSpPr txBox="1"/>
          <p:nvPr/>
        </p:nvSpPr>
        <p:spPr>
          <a:xfrm>
            <a:off x="-7299552" y="2664308"/>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hlinkClick r:id="rId10"/>
              </a:rPr>
              <a:t>Census Bureau</a:t>
            </a:r>
            <a:endParaRPr lang="en-US" sz="2400" dirty="0">
              <a:solidFill>
                <a:srgbClr val="9B9B9B"/>
              </a:solidFill>
              <a:latin typeface="Public Sans"/>
            </a:endParaRPr>
          </a:p>
          <a:p>
            <a:pPr marL="518160" lvl="1" indent="-259080">
              <a:lnSpc>
                <a:spcPts val="3359"/>
              </a:lnSpc>
              <a:buFont typeface="Arial"/>
              <a:buChar char="•"/>
            </a:pPr>
            <a:r>
              <a:rPr lang="en-US" sz="2400" dirty="0">
                <a:solidFill>
                  <a:srgbClr val="9B9B9B"/>
                </a:solidFill>
                <a:latin typeface="Arimo"/>
                <a:hlinkClick r:id="rId11"/>
              </a:rPr>
              <a:t>FRED</a:t>
            </a:r>
            <a:endParaRPr lang="en-US" sz="2400" dirty="0">
              <a:solidFill>
                <a:srgbClr val="9B9B9B"/>
              </a:solidFill>
              <a:latin typeface="Arimo"/>
            </a:endParaRPr>
          </a:p>
          <a:p>
            <a:pPr marL="518160" lvl="1" indent="-259080">
              <a:lnSpc>
                <a:spcPts val="3359"/>
              </a:lnSpc>
              <a:buFont typeface="Arial"/>
              <a:buChar char="•"/>
            </a:pPr>
            <a:r>
              <a:rPr lang="en-US" sz="2400" dirty="0">
                <a:solidFill>
                  <a:srgbClr val="9B9B9B"/>
                </a:solidFill>
                <a:latin typeface="Arimo"/>
                <a:hlinkClick r:id="rId12"/>
              </a:rPr>
              <a:t>Georgia Dep. Of Education</a:t>
            </a:r>
            <a:endParaRPr lang="en-US" sz="2400" dirty="0">
              <a:solidFill>
                <a:srgbClr val="9B9B9B"/>
              </a:solidFill>
              <a:latin typeface="Arimo"/>
            </a:endParaRPr>
          </a:p>
          <a:p>
            <a:pPr marL="518160" lvl="1" indent="-259080" algn="l">
              <a:lnSpc>
                <a:spcPts val="3359"/>
              </a:lnSpc>
              <a:buFont typeface="Arial"/>
              <a:buChar char="•"/>
            </a:pPr>
            <a:r>
              <a:rPr lang="en-US" sz="2400" dirty="0">
                <a:solidFill>
                  <a:srgbClr val="9B9B9B"/>
                </a:solidFill>
                <a:latin typeface="Arimo"/>
                <a:hlinkClick r:id="rId13"/>
              </a:rPr>
              <a:t>Google Maps API</a:t>
            </a:r>
            <a:endParaRPr lang="en-US" sz="2400" dirty="0">
              <a:solidFill>
                <a:srgbClr val="9B9B9B"/>
              </a:solidFill>
              <a:latin typeface="Arimo"/>
            </a:endParaRPr>
          </a:p>
        </p:txBody>
      </p:sp>
      <p:sp>
        <p:nvSpPr>
          <p:cNvPr id="5" name="TextBox 13">
            <a:extLst>
              <a:ext uri="{FF2B5EF4-FFF2-40B4-BE49-F238E27FC236}">
                <a16:creationId xmlns:a16="http://schemas.microsoft.com/office/drawing/2014/main" id="{BC0C1589-645A-4D8E-AB96-EB93E6570A0B}"/>
              </a:ext>
            </a:extLst>
          </p:cNvPr>
          <p:cNvSpPr txBox="1"/>
          <p:nvPr/>
        </p:nvSpPr>
        <p:spPr>
          <a:xfrm>
            <a:off x="36843524" y="8755613"/>
            <a:ext cx="5566116" cy="1269771"/>
          </a:xfrm>
          <a:prstGeom prst="rect">
            <a:avLst/>
          </a:prstGeom>
        </p:spPr>
        <p:txBody>
          <a:bodyPr wrap="square" lIns="0" tIns="0" rIns="0" bIns="0" rtlCol="0" anchor="t">
            <a:spAutoFit/>
          </a:bodyPr>
          <a:lstStyle/>
          <a:p>
            <a:pPr marL="518160" lvl="1" indent="-259080">
              <a:lnSpc>
                <a:spcPts val="3359"/>
              </a:lnSpc>
              <a:buFont typeface="Arial"/>
              <a:buChar char="•"/>
            </a:pPr>
            <a:r>
              <a:rPr lang="en-US" sz="2400">
                <a:solidFill>
                  <a:srgbClr val="9B9B9B"/>
                </a:solidFill>
                <a:latin typeface="Public Sans"/>
              </a:rPr>
              <a:t>Launch a web page using Flask</a:t>
            </a:r>
          </a:p>
          <a:p>
            <a:pPr marL="518160" lvl="1" indent="-259080">
              <a:lnSpc>
                <a:spcPts val="3359"/>
              </a:lnSpc>
              <a:buFont typeface="Arial"/>
              <a:buChar char="•"/>
            </a:pPr>
            <a:r>
              <a:rPr lang="en-US" sz="2400">
                <a:solidFill>
                  <a:srgbClr val="9B9B9B"/>
                </a:solidFill>
                <a:latin typeface="Public Sans"/>
              </a:rPr>
              <a:t>Plot locations on a map using Leaflet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1" descr="A crowd of people in a busy city&#10;&#10;Description automatically generated with low confidence">
            <a:extLst>
              <a:ext uri="{FF2B5EF4-FFF2-40B4-BE49-F238E27FC236}">
                <a16:creationId xmlns:a16="http://schemas.microsoft.com/office/drawing/2014/main" id="{C22CAA66-F5F2-8444-9BAC-0F49D6106EF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670001" y="-640234"/>
            <a:ext cx="11391900" cy="6629400"/>
          </a:xfrm>
          <a:prstGeom prst="rect">
            <a:avLst/>
          </a:prstGeom>
        </p:spPr>
      </p:pic>
      <p:sp>
        <p:nvSpPr>
          <p:cNvPr id="31" name="!!f1">
            <a:extLst>
              <a:ext uri="{FF2B5EF4-FFF2-40B4-BE49-F238E27FC236}">
                <a16:creationId xmlns:a16="http://schemas.microsoft.com/office/drawing/2014/main" id="{620591AE-38D7-7E44-A8D4-0449DEC1593F}"/>
              </a:ext>
            </a:extLst>
          </p:cNvPr>
          <p:cNvSpPr/>
          <p:nvPr/>
        </p:nvSpPr>
        <p:spPr>
          <a:xfrm>
            <a:off x="24778268" y="-2247896"/>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 descr="A table full of food&#10;&#10;Description automatically generated with low confidence">
            <a:extLst>
              <a:ext uri="{FF2B5EF4-FFF2-40B4-BE49-F238E27FC236}">
                <a16:creationId xmlns:a16="http://schemas.microsoft.com/office/drawing/2014/main" id="{600DC234-895E-6147-87A0-284F009B56E5}"/>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773"/>
          <a:stretch/>
        </p:blipFill>
        <p:spPr>
          <a:xfrm>
            <a:off x="-15007421" y="502934"/>
            <a:ext cx="8215158" cy="5519114"/>
          </a:xfrm>
          <a:prstGeom prst="rect">
            <a:avLst/>
          </a:prstGeom>
        </p:spPr>
      </p:pic>
      <p:sp>
        <p:nvSpPr>
          <p:cNvPr id="27" name="!!f">
            <a:extLst>
              <a:ext uri="{FF2B5EF4-FFF2-40B4-BE49-F238E27FC236}">
                <a16:creationId xmlns:a16="http://schemas.microsoft.com/office/drawing/2014/main" id="{4F8BBC12-0900-914A-B363-34E462BF6EE6}"/>
              </a:ext>
            </a:extLst>
          </p:cNvPr>
          <p:cNvSpPr/>
          <p:nvPr/>
        </p:nvSpPr>
        <p:spPr>
          <a:xfrm>
            <a:off x="-16002000" y="0"/>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TextBox 3">
            <a:extLst>
              <a:ext uri="{FF2B5EF4-FFF2-40B4-BE49-F238E27FC236}">
                <a16:creationId xmlns:a16="http://schemas.microsoft.com/office/drawing/2014/main" id="{43762DA0-813F-AD43-B113-59C4F126B923}"/>
              </a:ext>
            </a:extLst>
          </p:cNvPr>
          <p:cNvSpPr txBox="1"/>
          <p:nvPr/>
        </p:nvSpPr>
        <p:spPr>
          <a:xfrm>
            <a:off x="27813000" y="6368018"/>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33" name="TextBox 4">
            <a:extLst>
              <a:ext uri="{FF2B5EF4-FFF2-40B4-BE49-F238E27FC236}">
                <a16:creationId xmlns:a16="http://schemas.microsoft.com/office/drawing/2014/main" id="{30ED5265-4A19-E249-8D6A-B958D7C7B808}"/>
              </a:ext>
            </a:extLst>
          </p:cNvPr>
          <p:cNvSpPr txBox="1"/>
          <p:nvPr/>
        </p:nvSpPr>
        <p:spPr>
          <a:xfrm>
            <a:off x="27837992" y="7255005"/>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sp>
        <p:nvSpPr>
          <p:cNvPr id="28" name="TextBox 6">
            <a:extLst>
              <a:ext uri="{FF2B5EF4-FFF2-40B4-BE49-F238E27FC236}">
                <a16:creationId xmlns:a16="http://schemas.microsoft.com/office/drawing/2014/main" id="{086817F4-10DE-F540-B7A6-02243F78C12D}"/>
              </a:ext>
            </a:extLst>
          </p:cNvPr>
          <p:cNvSpPr txBox="1"/>
          <p:nvPr/>
        </p:nvSpPr>
        <p:spPr>
          <a:xfrm>
            <a:off x="-12919302" y="6206089"/>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29" name="TextBox 8">
            <a:extLst>
              <a:ext uri="{FF2B5EF4-FFF2-40B4-BE49-F238E27FC236}">
                <a16:creationId xmlns:a16="http://schemas.microsoft.com/office/drawing/2014/main" id="{B1FB79B1-2D91-F047-BB71-12CF5150079B}"/>
              </a:ext>
            </a:extLst>
          </p:cNvPr>
          <p:cNvSpPr txBox="1"/>
          <p:nvPr/>
        </p:nvSpPr>
        <p:spPr>
          <a:xfrm>
            <a:off x="-12919302" y="7331200"/>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sp>
        <p:nvSpPr>
          <p:cNvPr id="3" name="TextBox 3"/>
          <p:cNvSpPr txBox="1"/>
          <p:nvPr/>
        </p:nvSpPr>
        <p:spPr>
          <a:xfrm>
            <a:off x="2454048"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PROGRAMMING</a:t>
            </a:r>
          </a:p>
        </p:txBody>
      </p:sp>
      <p:sp>
        <p:nvSpPr>
          <p:cNvPr id="4" name="TextBox 4"/>
          <p:cNvSpPr txBox="1"/>
          <p:nvPr/>
        </p:nvSpPr>
        <p:spPr>
          <a:xfrm>
            <a:off x="2228623" y="5489543"/>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Python</a:t>
            </a:r>
          </a:p>
          <a:p>
            <a:pPr marL="518160" lvl="1" indent="-259080">
              <a:lnSpc>
                <a:spcPts val="3359"/>
              </a:lnSpc>
              <a:buFont typeface="Arial"/>
              <a:buChar char="•"/>
            </a:pPr>
            <a:r>
              <a:rPr lang="en-US" sz="2400" dirty="0">
                <a:solidFill>
                  <a:srgbClr val="9B9B9B"/>
                </a:solidFill>
                <a:latin typeface="Arimo"/>
              </a:rPr>
              <a:t>Plotly</a:t>
            </a:r>
          </a:p>
          <a:p>
            <a:pPr marL="518160" lvl="1" indent="-259080">
              <a:lnSpc>
                <a:spcPts val="3359"/>
              </a:lnSpc>
              <a:buFont typeface="Arial"/>
              <a:buChar char="•"/>
            </a:pPr>
            <a:r>
              <a:rPr lang="en-US" sz="2400" dirty="0">
                <a:solidFill>
                  <a:srgbClr val="9B9B9B"/>
                </a:solidFill>
                <a:latin typeface="Arimo"/>
              </a:rPr>
              <a:t>Dash</a:t>
            </a:r>
          </a:p>
          <a:p>
            <a:pPr marL="518160" lvl="1" indent="-259080" algn="l">
              <a:lnSpc>
                <a:spcPts val="3359"/>
              </a:lnSpc>
              <a:buFont typeface="Arial"/>
              <a:buChar char="•"/>
            </a:pPr>
            <a:r>
              <a:rPr lang="en-US" sz="2400" dirty="0">
                <a:solidFill>
                  <a:srgbClr val="9B9B9B"/>
                </a:solidFill>
                <a:latin typeface="Arimo"/>
              </a:rPr>
              <a:t>JavaScript</a:t>
            </a:r>
          </a:p>
        </p:txBody>
      </p:sp>
      <p:sp>
        <p:nvSpPr>
          <p:cNvPr id="6" name="TextBox 6"/>
          <p:cNvSpPr txBox="1"/>
          <p:nvPr/>
        </p:nvSpPr>
        <p:spPr>
          <a:xfrm>
            <a:off x="2454048" y="76434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MUNGING</a:t>
            </a:r>
          </a:p>
        </p:txBody>
      </p:sp>
      <p:sp>
        <p:nvSpPr>
          <p:cNvPr id="7" name="TextBox 7"/>
          <p:cNvSpPr txBox="1"/>
          <p:nvPr/>
        </p:nvSpPr>
        <p:spPr>
          <a:xfrm>
            <a:off x="2255497" y="8147970"/>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Combine</a:t>
            </a:r>
          </a:p>
          <a:p>
            <a:pPr marL="518160" lvl="1" indent="-259080">
              <a:lnSpc>
                <a:spcPts val="3359"/>
              </a:lnSpc>
              <a:buFont typeface="Arial"/>
              <a:buChar char="•"/>
            </a:pPr>
            <a:r>
              <a:rPr lang="en-US" sz="2400" dirty="0">
                <a:solidFill>
                  <a:srgbClr val="9B9B9B"/>
                </a:solidFill>
                <a:latin typeface="Arimo"/>
              </a:rPr>
              <a:t>Sort</a:t>
            </a:r>
          </a:p>
          <a:p>
            <a:pPr marL="518160" lvl="1" indent="-259080" algn="l">
              <a:lnSpc>
                <a:spcPts val="3359"/>
              </a:lnSpc>
              <a:buFont typeface="Arial"/>
              <a:buChar char="•"/>
            </a:pPr>
            <a:r>
              <a:rPr lang="en-US" sz="2400" dirty="0">
                <a:solidFill>
                  <a:srgbClr val="9B9B9B"/>
                </a:solidFill>
                <a:latin typeface="Arimo"/>
              </a:rPr>
              <a:t>Clean (Remove Duplicates and Drop Columns)</a:t>
            </a:r>
          </a:p>
        </p:txBody>
      </p:sp>
      <p:sp>
        <p:nvSpPr>
          <p:cNvPr id="9" name="TextBox 9"/>
          <p:cNvSpPr txBox="1"/>
          <p:nvPr/>
        </p:nvSpPr>
        <p:spPr>
          <a:xfrm>
            <a:off x="11369448"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VISUALIZATIONS</a:t>
            </a:r>
          </a:p>
        </p:txBody>
      </p:sp>
      <p:sp>
        <p:nvSpPr>
          <p:cNvPr id="10" name="TextBox 10"/>
          <p:cNvSpPr txBox="1"/>
          <p:nvPr/>
        </p:nvSpPr>
        <p:spPr>
          <a:xfrm>
            <a:off x="11150486" y="5489543"/>
            <a:ext cx="4861152" cy="170578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Bar-Line Combo Chart</a:t>
            </a:r>
          </a:p>
          <a:p>
            <a:pPr marL="518160" lvl="1" indent="-259080">
              <a:lnSpc>
                <a:spcPts val="3359"/>
              </a:lnSpc>
              <a:buFont typeface="Arial"/>
              <a:buChar char="•"/>
            </a:pPr>
            <a:r>
              <a:rPr lang="en-US" sz="2400" dirty="0">
                <a:solidFill>
                  <a:srgbClr val="9B9B9B"/>
                </a:solidFill>
                <a:latin typeface="Public Sans"/>
              </a:rPr>
              <a:t>Stacked Bar Chart</a:t>
            </a:r>
          </a:p>
          <a:p>
            <a:pPr marL="518160" lvl="1" indent="-259080" algn="l">
              <a:lnSpc>
                <a:spcPts val="3359"/>
              </a:lnSpc>
              <a:buFont typeface="Arial"/>
              <a:buChar char="•"/>
            </a:pPr>
            <a:r>
              <a:rPr lang="en-US" sz="2400" dirty="0">
                <a:solidFill>
                  <a:srgbClr val="9B9B9B"/>
                </a:solidFill>
                <a:latin typeface="Public Sans"/>
              </a:rPr>
              <a:t>Scatter Plot</a:t>
            </a:r>
          </a:p>
          <a:p>
            <a:pPr marL="518160" lvl="1" indent="-259080" algn="l">
              <a:lnSpc>
                <a:spcPts val="3359"/>
              </a:lnSpc>
              <a:buFont typeface="Arial"/>
              <a:buChar char="•"/>
            </a:pPr>
            <a:r>
              <a:rPr lang="en-US" sz="2400" dirty="0">
                <a:solidFill>
                  <a:srgbClr val="9B9B9B"/>
                </a:solidFill>
                <a:latin typeface="Public Sans"/>
              </a:rPr>
              <a:t>Heat Map</a:t>
            </a:r>
          </a:p>
        </p:txBody>
      </p:sp>
      <p:sp>
        <p:nvSpPr>
          <p:cNvPr id="12" name="TextBox 12"/>
          <p:cNvSpPr txBox="1"/>
          <p:nvPr/>
        </p:nvSpPr>
        <p:spPr>
          <a:xfrm>
            <a:off x="11369448" y="764967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WEB DEVELOPMENT</a:t>
            </a:r>
          </a:p>
        </p:txBody>
      </p:sp>
      <p:sp>
        <p:nvSpPr>
          <p:cNvPr id="13" name="TextBox 13"/>
          <p:cNvSpPr txBox="1"/>
          <p:nvPr/>
        </p:nvSpPr>
        <p:spPr>
          <a:xfrm>
            <a:off x="11350284" y="8176879"/>
            <a:ext cx="5566116" cy="1269771"/>
          </a:xfrm>
          <a:prstGeom prst="rect">
            <a:avLst/>
          </a:prstGeom>
        </p:spPr>
        <p:txBody>
          <a:bodyPr wrap="square"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Launch a web page using Flask</a:t>
            </a:r>
          </a:p>
          <a:p>
            <a:pPr marL="518160" lvl="1" indent="-259080">
              <a:lnSpc>
                <a:spcPts val="3359"/>
              </a:lnSpc>
              <a:buFont typeface="Arial"/>
              <a:buChar char="•"/>
            </a:pPr>
            <a:r>
              <a:rPr lang="en-US" sz="2400" dirty="0">
                <a:solidFill>
                  <a:srgbClr val="9B9B9B"/>
                </a:solidFill>
                <a:latin typeface="Public Sans"/>
              </a:rPr>
              <a:t>Plot locations on a map using Leaflet</a:t>
            </a:r>
          </a:p>
        </p:txBody>
      </p:sp>
      <p:sp>
        <p:nvSpPr>
          <p:cNvPr id="15" name="TextBox 15"/>
          <p:cNvSpPr txBox="1"/>
          <p:nvPr/>
        </p:nvSpPr>
        <p:spPr>
          <a:xfrm>
            <a:off x="2454048" y="213447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SOURCES</a:t>
            </a:r>
          </a:p>
        </p:txBody>
      </p:sp>
      <p:sp>
        <p:nvSpPr>
          <p:cNvPr id="16" name="TextBox 16"/>
          <p:cNvSpPr txBox="1"/>
          <p:nvPr/>
        </p:nvSpPr>
        <p:spPr>
          <a:xfrm>
            <a:off x="2235086" y="2664308"/>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hlinkClick r:id="rId7"/>
              </a:rPr>
              <a:t>Census Bureau</a:t>
            </a:r>
            <a:endParaRPr lang="en-US" sz="2400" dirty="0">
              <a:solidFill>
                <a:srgbClr val="9B9B9B"/>
              </a:solidFill>
              <a:latin typeface="Public Sans"/>
            </a:endParaRPr>
          </a:p>
          <a:p>
            <a:pPr marL="518160" lvl="1" indent="-259080">
              <a:lnSpc>
                <a:spcPts val="3359"/>
              </a:lnSpc>
              <a:buFont typeface="Arial"/>
              <a:buChar char="•"/>
            </a:pPr>
            <a:r>
              <a:rPr lang="en-US" sz="2400" dirty="0">
                <a:solidFill>
                  <a:srgbClr val="9B9B9B"/>
                </a:solidFill>
                <a:latin typeface="Arimo"/>
                <a:hlinkClick r:id="rId8"/>
              </a:rPr>
              <a:t>FRED</a:t>
            </a:r>
            <a:endParaRPr lang="en-US" sz="2400" dirty="0">
              <a:solidFill>
                <a:srgbClr val="9B9B9B"/>
              </a:solidFill>
              <a:latin typeface="Arimo"/>
            </a:endParaRPr>
          </a:p>
          <a:p>
            <a:pPr marL="518160" lvl="1" indent="-259080">
              <a:lnSpc>
                <a:spcPts val="3359"/>
              </a:lnSpc>
              <a:buFont typeface="Arial"/>
              <a:buChar char="•"/>
            </a:pPr>
            <a:r>
              <a:rPr lang="en-US" sz="2400" dirty="0">
                <a:solidFill>
                  <a:srgbClr val="9B9B9B"/>
                </a:solidFill>
                <a:latin typeface="Arimo"/>
                <a:hlinkClick r:id="rId9"/>
              </a:rPr>
              <a:t>Georgia Dep. Of Education</a:t>
            </a:r>
            <a:endParaRPr lang="en-US" sz="2400" dirty="0">
              <a:solidFill>
                <a:srgbClr val="9B9B9B"/>
              </a:solidFill>
              <a:latin typeface="Arimo"/>
            </a:endParaRPr>
          </a:p>
          <a:p>
            <a:pPr marL="518160" lvl="1" indent="-259080" algn="l">
              <a:lnSpc>
                <a:spcPts val="3359"/>
              </a:lnSpc>
              <a:buFont typeface="Arial"/>
              <a:buChar char="•"/>
            </a:pPr>
            <a:r>
              <a:rPr lang="en-US" sz="2400" dirty="0">
                <a:solidFill>
                  <a:srgbClr val="9B9B9B"/>
                </a:solidFill>
                <a:latin typeface="Arimo"/>
                <a:hlinkClick r:id="rId10"/>
              </a:rPr>
              <a:t>Google Maps API</a:t>
            </a:r>
            <a:endParaRPr lang="en-US" sz="2400" dirty="0">
              <a:solidFill>
                <a:srgbClr val="9B9B9B"/>
              </a:solidFill>
              <a:latin typeface="Arimo"/>
            </a:endParaRPr>
          </a:p>
        </p:txBody>
      </p:sp>
      <p:sp>
        <p:nvSpPr>
          <p:cNvPr id="17" name="TextBox 17"/>
          <p:cNvSpPr txBox="1"/>
          <p:nvPr/>
        </p:nvSpPr>
        <p:spPr>
          <a:xfrm>
            <a:off x="1023711"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01</a:t>
            </a:r>
          </a:p>
        </p:txBody>
      </p:sp>
      <p:sp>
        <p:nvSpPr>
          <p:cNvPr id="18" name="TextBox 18"/>
          <p:cNvSpPr txBox="1"/>
          <p:nvPr/>
        </p:nvSpPr>
        <p:spPr>
          <a:xfrm>
            <a:off x="11369448" y="213090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DATABASE</a:t>
            </a:r>
          </a:p>
        </p:txBody>
      </p:sp>
      <p:sp>
        <p:nvSpPr>
          <p:cNvPr id="19" name="TextBox 19"/>
          <p:cNvSpPr txBox="1"/>
          <p:nvPr/>
        </p:nvSpPr>
        <p:spPr>
          <a:xfrm>
            <a:off x="11369448" y="2664308"/>
            <a:ext cx="4861152" cy="833754"/>
          </a:xfrm>
          <a:prstGeom prst="rect">
            <a:avLst/>
          </a:prstGeom>
        </p:spPr>
        <p:txBody>
          <a:bodyPr lIns="0" tIns="0" rIns="0" bIns="0" rtlCol="0" anchor="t">
            <a:spAutoFit/>
          </a:bodyPr>
          <a:lstStyle/>
          <a:p>
            <a:pPr marL="342900" indent="-342900">
              <a:lnSpc>
                <a:spcPts val="3359"/>
              </a:lnSpc>
              <a:spcBef>
                <a:spcPct val="0"/>
              </a:spcBef>
              <a:buFont typeface="Arial" panose="020B0604020202020204" pitchFamily="34" charset="0"/>
              <a:buChar char="•"/>
            </a:pPr>
            <a:r>
              <a:rPr lang="en-US" sz="2400" dirty="0">
                <a:solidFill>
                  <a:srgbClr val="9B9B9B"/>
                </a:solidFill>
                <a:latin typeface="Public Sans"/>
              </a:rPr>
              <a:t>Prostgre SQL</a:t>
            </a:r>
          </a:p>
          <a:p>
            <a:pPr marL="342900" lvl="0" indent="-342900" algn="l">
              <a:lnSpc>
                <a:spcPts val="3359"/>
              </a:lnSpc>
              <a:spcBef>
                <a:spcPct val="0"/>
              </a:spcBef>
              <a:buFont typeface="Arial" panose="020B0604020202020204" pitchFamily="34" charset="0"/>
              <a:buChar char="•"/>
            </a:pPr>
            <a:r>
              <a:rPr lang="en-US" sz="2400" dirty="0">
                <a:solidFill>
                  <a:srgbClr val="9B9B9B"/>
                </a:solidFill>
                <a:latin typeface="Public Sans"/>
              </a:rPr>
              <a:t>Plan &amp; Construct Schema</a:t>
            </a:r>
          </a:p>
        </p:txBody>
      </p:sp>
      <p:sp>
        <p:nvSpPr>
          <p:cNvPr id="21" name="TextBox 17">
            <a:extLst>
              <a:ext uri="{FF2B5EF4-FFF2-40B4-BE49-F238E27FC236}">
                <a16:creationId xmlns:a16="http://schemas.microsoft.com/office/drawing/2014/main" id="{35FE3860-5DC3-FC4C-9F15-1D8E36C129D4}"/>
              </a:ext>
            </a:extLst>
          </p:cNvPr>
          <p:cNvSpPr txBox="1"/>
          <p:nvPr/>
        </p:nvSpPr>
        <p:spPr>
          <a:xfrm>
            <a:off x="1023711"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02</a:t>
            </a:r>
          </a:p>
        </p:txBody>
      </p:sp>
      <p:sp>
        <p:nvSpPr>
          <p:cNvPr id="22" name="TextBox 17">
            <a:extLst>
              <a:ext uri="{FF2B5EF4-FFF2-40B4-BE49-F238E27FC236}">
                <a16:creationId xmlns:a16="http://schemas.microsoft.com/office/drawing/2014/main" id="{43EB31F5-A64B-7747-BD86-833710085458}"/>
              </a:ext>
            </a:extLst>
          </p:cNvPr>
          <p:cNvSpPr txBox="1"/>
          <p:nvPr/>
        </p:nvSpPr>
        <p:spPr>
          <a:xfrm>
            <a:off x="1023711" y="764155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03</a:t>
            </a:r>
          </a:p>
        </p:txBody>
      </p:sp>
      <p:sp>
        <p:nvSpPr>
          <p:cNvPr id="23" name="TextBox 17">
            <a:extLst>
              <a:ext uri="{FF2B5EF4-FFF2-40B4-BE49-F238E27FC236}">
                <a16:creationId xmlns:a16="http://schemas.microsoft.com/office/drawing/2014/main" id="{D02936E0-5894-E748-A91C-8EACF3C445ED}"/>
              </a:ext>
            </a:extLst>
          </p:cNvPr>
          <p:cNvSpPr txBox="1"/>
          <p:nvPr/>
        </p:nvSpPr>
        <p:spPr>
          <a:xfrm>
            <a:off x="9945574"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04</a:t>
            </a:r>
          </a:p>
        </p:txBody>
      </p:sp>
      <p:sp>
        <p:nvSpPr>
          <p:cNvPr id="24" name="TextBox 17">
            <a:extLst>
              <a:ext uri="{FF2B5EF4-FFF2-40B4-BE49-F238E27FC236}">
                <a16:creationId xmlns:a16="http://schemas.microsoft.com/office/drawing/2014/main" id="{F276AD6C-8957-1A43-8403-05E12F7E8493}"/>
              </a:ext>
            </a:extLst>
          </p:cNvPr>
          <p:cNvSpPr txBox="1"/>
          <p:nvPr/>
        </p:nvSpPr>
        <p:spPr>
          <a:xfrm>
            <a:off x="9945574"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05</a:t>
            </a:r>
          </a:p>
        </p:txBody>
      </p:sp>
      <p:sp>
        <p:nvSpPr>
          <p:cNvPr id="25" name="TextBox 17">
            <a:extLst>
              <a:ext uri="{FF2B5EF4-FFF2-40B4-BE49-F238E27FC236}">
                <a16:creationId xmlns:a16="http://schemas.microsoft.com/office/drawing/2014/main" id="{8BD73873-FFF2-AE4E-BD74-252BED246E35}"/>
              </a:ext>
            </a:extLst>
          </p:cNvPr>
          <p:cNvSpPr txBox="1"/>
          <p:nvPr/>
        </p:nvSpPr>
        <p:spPr>
          <a:xfrm>
            <a:off x="9945574" y="7649679"/>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06</a:t>
            </a:r>
          </a:p>
        </p:txBody>
      </p:sp>
      <p:sp>
        <p:nvSpPr>
          <p:cNvPr id="2" name="TextBox 2"/>
          <p:cNvSpPr txBox="1"/>
          <p:nvPr/>
        </p:nvSpPr>
        <p:spPr>
          <a:xfrm>
            <a:off x="533400" y="398624"/>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Process</a:t>
            </a:r>
          </a:p>
        </p:txBody>
      </p:sp>
      <p:sp>
        <p:nvSpPr>
          <p:cNvPr id="20" name="TextBox 3">
            <a:extLst>
              <a:ext uri="{FF2B5EF4-FFF2-40B4-BE49-F238E27FC236}">
                <a16:creationId xmlns:a16="http://schemas.microsoft.com/office/drawing/2014/main" id="{E65643EB-7D76-4548-B1C6-F0575499D938}"/>
              </a:ext>
            </a:extLst>
          </p:cNvPr>
          <p:cNvSpPr txBox="1"/>
          <p:nvPr/>
        </p:nvSpPr>
        <p:spPr>
          <a:xfrm>
            <a:off x="-8337607" y="4057650"/>
            <a:ext cx="5264263" cy="1846659"/>
          </a:xfrm>
          <a:prstGeom prst="rect">
            <a:avLst/>
          </a:prstGeom>
        </p:spPr>
        <p:txBody>
          <a:bodyPr wrap="square" lIns="0" tIns="0" rIns="0" bIns="0" rtlCol="0" anchor="t">
            <a:spAutoFit/>
          </a:bodyPr>
          <a:lstStyle/>
          <a:p>
            <a:pPr marL="0" lvl="0" indent="0" algn="ctr"/>
            <a:r>
              <a:rPr lang="en-US" sz="6000" b="1">
                <a:solidFill>
                  <a:srgbClr val="000000"/>
                </a:solidFill>
                <a:latin typeface="Public Sans Bold"/>
              </a:rPr>
              <a:t>Data </a:t>
            </a:r>
            <a:r>
              <a:rPr lang="en-US" sz="5400" b="1">
                <a:solidFill>
                  <a:srgbClr val="000000"/>
                </a:solidFill>
                <a:latin typeface="Public Sans Bold"/>
              </a:rPr>
              <a:t>Gathering</a:t>
            </a:r>
            <a:r>
              <a:rPr lang="en-US" sz="6000" b="1">
                <a:solidFill>
                  <a:srgbClr val="000000"/>
                </a:solidFill>
                <a:latin typeface="Public Sans Bold"/>
              </a:rPr>
              <a:t> and Analysis</a:t>
            </a:r>
            <a:endParaRPr lang="en-US"/>
          </a:p>
        </p:txBody>
      </p:sp>
      <p:pic>
        <p:nvPicPr>
          <p:cNvPr id="34" name="Picture 33">
            <a:extLst>
              <a:ext uri="{FF2B5EF4-FFF2-40B4-BE49-F238E27FC236}">
                <a16:creationId xmlns:a16="http://schemas.microsoft.com/office/drawing/2014/main" id="{15EF2875-A3A3-4E67-9A84-155B38E1A088}"/>
              </a:ext>
            </a:extLst>
          </p:cNvPr>
          <p:cNvPicPr>
            <a:picLocks noChangeAspect="1"/>
          </p:cNvPicPr>
          <p:nvPr/>
        </p:nvPicPr>
        <p:blipFill rotWithShape="1">
          <a:blip r:embed="rId11">
            <a:extLst>
              <a:ext uri="{28A0092B-C50C-407E-A947-70E740481C1C}">
                <a14:useLocalDpi xmlns:a14="http://schemas.microsoft.com/office/drawing/2010/main" val="0"/>
              </a:ext>
            </a:extLst>
          </a:blip>
          <a:srcRect l="30624" t="-115" r="-56" b="-24"/>
          <a:stretch/>
        </p:blipFill>
        <p:spPr>
          <a:xfrm>
            <a:off x="21360412" y="-831088"/>
            <a:ext cx="11879644" cy="10287746"/>
          </a:xfrm>
          <a:prstGeom prst="rect">
            <a:avLst/>
          </a:prstGeom>
        </p:spPr>
      </p:pic>
      <p:sp>
        <p:nvSpPr>
          <p:cNvPr id="48" name="TextBox 2">
            <a:extLst>
              <a:ext uri="{FF2B5EF4-FFF2-40B4-BE49-F238E27FC236}">
                <a16:creationId xmlns:a16="http://schemas.microsoft.com/office/drawing/2014/main" id="{7FF053E2-E309-40B8-B1FF-83159876E044}"/>
              </a:ext>
            </a:extLst>
          </p:cNvPr>
          <p:cNvSpPr txBox="1"/>
          <p:nvPr/>
        </p:nvSpPr>
        <p:spPr>
          <a:xfrm>
            <a:off x="6522855" y="12615912"/>
            <a:ext cx="5267282" cy="212878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8250"/>
              </a:lnSpc>
            </a:pPr>
            <a:r>
              <a:rPr lang="en-US" sz="7500">
                <a:solidFill>
                  <a:srgbClr val="000000"/>
                </a:solidFill>
                <a:latin typeface="Public Sans Bold"/>
              </a:rPr>
              <a:t>Why Food Deserts?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8268" y="4210050"/>
            <a:ext cx="5264263" cy="1846659"/>
          </a:xfrm>
          <a:prstGeom prst="rect">
            <a:avLst/>
          </a:prstGeom>
        </p:spPr>
        <p:txBody>
          <a:bodyPr wrap="square" lIns="0" tIns="0" rIns="0" bIns="0" rtlCol="0" anchor="t">
            <a:spAutoFit/>
          </a:bodyPr>
          <a:lstStyle/>
          <a:p>
            <a:pPr marL="0" lvl="0" indent="0" algn="ctr"/>
            <a:r>
              <a:rPr lang="en-US" sz="6000" b="1">
                <a:solidFill>
                  <a:srgbClr val="000000"/>
                </a:solidFill>
                <a:latin typeface="Public Sans Bold"/>
              </a:rPr>
              <a:t>Data </a:t>
            </a:r>
            <a:r>
              <a:rPr lang="en-US" sz="5400" b="1">
                <a:solidFill>
                  <a:srgbClr val="000000"/>
                </a:solidFill>
                <a:latin typeface="Public Sans Bold"/>
              </a:rPr>
              <a:t>Gathering</a:t>
            </a:r>
            <a:r>
              <a:rPr lang="en-US" sz="6000" b="1">
                <a:solidFill>
                  <a:srgbClr val="000000"/>
                </a:solidFill>
                <a:latin typeface="Public Sans Bold"/>
              </a:rPr>
              <a:t> and Analysis</a:t>
            </a:r>
            <a:endParaRPr lang="en-US"/>
          </a:p>
        </p:txBody>
      </p:sp>
      <p:pic>
        <p:nvPicPr>
          <p:cNvPr id="7" name="Picture 6">
            <a:extLst>
              <a:ext uri="{FF2B5EF4-FFF2-40B4-BE49-F238E27FC236}">
                <a16:creationId xmlns:a16="http://schemas.microsoft.com/office/drawing/2014/main" id="{5F31E5D4-00A6-44D5-BBAC-8FC5D945F612}"/>
              </a:ext>
            </a:extLst>
          </p:cNvPr>
          <p:cNvPicPr>
            <a:picLocks noChangeAspect="1"/>
          </p:cNvPicPr>
          <p:nvPr/>
        </p:nvPicPr>
        <p:blipFill rotWithShape="1">
          <a:blip r:embed="rId2">
            <a:extLst>
              <a:ext uri="{28A0092B-C50C-407E-A947-70E740481C1C}">
                <a14:useLocalDpi xmlns:a14="http://schemas.microsoft.com/office/drawing/2010/main" val="0"/>
              </a:ext>
            </a:extLst>
          </a:blip>
          <a:srcRect l="30624" t="-115" r="-56" b="-24"/>
          <a:stretch/>
        </p:blipFill>
        <p:spPr>
          <a:xfrm>
            <a:off x="6413673" y="-7276"/>
            <a:ext cx="11879644" cy="10287746"/>
          </a:xfrm>
          <a:prstGeom prst="rect">
            <a:avLst/>
          </a:prstGeom>
        </p:spPr>
      </p:pic>
      <p:sp>
        <p:nvSpPr>
          <p:cNvPr id="112" name="TextBox 2">
            <a:extLst>
              <a:ext uri="{FF2B5EF4-FFF2-40B4-BE49-F238E27FC236}">
                <a16:creationId xmlns:a16="http://schemas.microsoft.com/office/drawing/2014/main" id="{2C0FC358-0399-4395-A36C-C33E26D747A6}"/>
              </a:ext>
            </a:extLst>
          </p:cNvPr>
          <p:cNvSpPr txBox="1"/>
          <p:nvPr/>
        </p:nvSpPr>
        <p:spPr>
          <a:xfrm>
            <a:off x="532548" y="-3384636"/>
            <a:ext cx="14022501" cy="93974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nSpc>
                <a:spcPts val="8250"/>
              </a:lnSpc>
            </a:pPr>
            <a:r>
              <a:rPr lang="en-US" sz="3600">
                <a:solidFill>
                  <a:srgbClr val="000000"/>
                </a:solidFill>
                <a:latin typeface="Public Sans Bold"/>
              </a:rPr>
              <a:t>Our Process</a:t>
            </a:r>
          </a:p>
        </p:txBody>
      </p:sp>
      <p:sp>
        <p:nvSpPr>
          <p:cNvPr id="113" name="TextBox 3">
            <a:extLst>
              <a:ext uri="{FF2B5EF4-FFF2-40B4-BE49-F238E27FC236}">
                <a16:creationId xmlns:a16="http://schemas.microsoft.com/office/drawing/2014/main" id="{73EB64C3-CFA8-48D9-B8FF-1CEB7D023971}"/>
              </a:ext>
            </a:extLst>
          </p:cNvPr>
          <p:cNvSpPr txBox="1"/>
          <p:nvPr/>
        </p:nvSpPr>
        <p:spPr>
          <a:xfrm>
            <a:off x="-13136449" y="4629023"/>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PROGRAMMING</a:t>
            </a:r>
          </a:p>
        </p:txBody>
      </p:sp>
      <p:sp>
        <p:nvSpPr>
          <p:cNvPr id="114" name="TextBox 4">
            <a:extLst>
              <a:ext uri="{FF2B5EF4-FFF2-40B4-BE49-F238E27FC236}">
                <a16:creationId xmlns:a16="http://schemas.microsoft.com/office/drawing/2014/main" id="{348102FE-4F04-4B9E-9449-E4F43E3187FB}"/>
              </a:ext>
            </a:extLst>
          </p:cNvPr>
          <p:cNvSpPr txBox="1"/>
          <p:nvPr/>
        </p:nvSpPr>
        <p:spPr>
          <a:xfrm>
            <a:off x="-13361874" y="5228273"/>
            <a:ext cx="4861152" cy="167259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8160" lvl="1" indent="-259080">
              <a:lnSpc>
                <a:spcPts val="3359"/>
              </a:lnSpc>
              <a:buFont typeface="Arial"/>
              <a:buChar char="•"/>
            </a:pPr>
            <a:r>
              <a:rPr lang="en-US" sz="2400">
                <a:solidFill>
                  <a:srgbClr val="9B9B9B"/>
                </a:solidFill>
                <a:latin typeface="Public Sans"/>
              </a:rPr>
              <a:t>Python</a:t>
            </a:r>
          </a:p>
          <a:p>
            <a:pPr marL="518160" lvl="1" indent="-259080">
              <a:lnSpc>
                <a:spcPts val="3359"/>
              </a:lnSpc>
              <a:buFont typeface="Arial"/>
              <a:buChar char="•"/>
            </a:pPr>
            <a:r>
              <a:rPr lang="en-US" sz="2400" err="1">
                <a:solidFill>
                  <a:srgbClr val="9B9B9B"/>
                </a:solidFill>
                <a:latin typeface="Arimo"/>
              </a:rPr>
              <a:t>Plotly</a:t>
            </a:r>
            <a:endParaRPr lang="en-US" sz="2400">
              <a:solidFill>
                <a:srgbClr val="9B9B9B"/>
              </a:solidFill>
              <a:latin typeface="Arimo"/>
            </a:endParaRPr>
          </a:p>
          <a:p>
            <a:pPr marL="518160" lvl="1" indent="-259080">
              <a:lnSpc>
                <a:spcPts val="3359"/>
              </a:lnSpc>
              <a:buFont typeface="Arial"/>
              <a:buChar char="•"/>
            </a:pPr>
            <a:r>
              <a:rPr lang="en-US" sz="2400">
                <a:solidFill>
                  <a:srgbClr val="9B9B9B"/>
                </a:solidFill>
                <a:latin typeface="Arimo"/>
              </a:rPr>
              <a:t>Dash</a:t>
            </a:r>
          </a:p>
          <a:p>
            <a:pPr marL="518160" lvl="1" indent="-259080" algn="l">
              <a:lnSpc>
                <a:spcPts val="3359"/>
              </a:lnSpc>
              <a:buFont typeface="Arial"/>
              <a:buChar char="•"/>
            </a:pPr>
            <a:r>
              <a:rPr lang="en-US" sz="2400">
                <a:solidFill>
                  <a:srgbClr val="9B9B9B"/>
                </a:solidFill>
                <a:latin typeface="Arimo"/>
              </a:rPr>
              <a:t>JavaScript</a:t>
            </a:r>
          </a:p>
        </p:txBody>
      </p:sp>
      <p:sp>
        <p:nvSpPr>
          <p:cNvPr id="115" name="TextBox 6">
            <a:extLst>
              <a:ext uri="{FF2B5EF4-FFF2-40B4-BE49-F238E27FC236}">
                <a16:creationId xmlns:a16="http://schemas.microsoft.com/office/drawing/2014/main" id="{8FF6D187-BC88-4A2E-B325-DB28D98705D9}"/>
              </a:ext>
            </a:extLst>
          </p:cNvPr>
          <p:cNvSpPr txBox="1"/>
          <p:nvPr/>
        </p:nvSpPr>
        <p:spPr>
          <a:xfrm>
            <a:off x="-13136449" y="7382209"/>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DATA MUNGING</a:t>
            </a:r>
          </a:p>
        </p:txBody>
      </p:sp>
      <p:sp>
        <p:nvSpPr>
          <p:cNvPr id="116" name="TextBox 7">
            <a:extLst>
              <a:ext uri="{FF2B5EF4-FFF2-40B4-BE49-F238E27FC236}">
                <a16:creationId xmlns:a16="http://schemas.microsoft.com/office/drawing/2014/main" id="{EC83853C-F404-40FD-A6BE-B1EC232213F8}"/>
              </a:ext>
            </a:extLst>
          </p:cNvPr>
          <p:cNvSpPr txBox="1"/>
          <p:nvPr/>
        </p:nvSpPr>
        <p:spPr>
          <a:xfrm>
            <a:off x="-13335000" y="7886700"/>
            <a:ext cx="4861152" cy="170508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8160" lvl="1" indent="-259080">
              <a:lnSpc>
                <a:spcPts val="3359"/>
              </a:lnSpc>
              <a:buFont typeface="Arial"/>
              <a:buChar char="•"/>
            </a:pPr>
            <a:r>
              <a:rPr lang="en-US" sz="2400">
                <a:solidFill>
                  <a:srgbClr val="9B9B9B"/>
                </a:solidFill>
                <a:latin typeface="Public Sans"/>
              </a:rPr>
              <a:t>Combine</a:t>
            </a:r>
          </a:p>
          <a:p>
            <a:pPr marL="518160" lvl="1" indent="-259080">
              <a:lnSpc>
                <a:spcPts val="3359"/>
              </a:lnSpc>
              <a:buFont typeface="Arial"/>
              <a:buChar char="•"/>
            </a:pPr>
            <a:r>
              <a:rPr lang="en-US" sz="2400">
                <a:solidFill>
                  <a:srgbClr val="9B9B9B"/>
                </a:solidFill>
                <a:latin typeface="Arimo"/>
              </a:rPr>
              <a:t>Sort</a:t>
            </a:r>
          </a:p>
          <a:p>
            <a:pPr marL="518160" lvl="1" indent="-259080" algn="l">
              <a:lnSpc>
                <a:spcPts val="3359"/>
              </a:lnSpc>
              <a:buFont typeface="Arial"/>
              <a:buChar char="•"/>
            </a:pPr>
            <a:r>
              <a:rPr lang="en-US" sz="2400">
                <a:solidFill>
                  <a:srgbClr val="9B9B9B"/>
                </a:solidFill>
                <a:latin typeface="Arimo"/>
              </a:rPr>
              <a:t>Clean (Remove Duplicates and Drop Columns)</a:t>
            </a:r>
          </a:p>
        </p:txBody>
      </p:sp>
      <p:sp>
        <p:nvSpPr>
          <p:cNvPr id="117" name="TextBox 15">
            <a:extLst>
              <a:ext uri="{FF2B5EF4-FFF2-40B4-BE49-F238E27FC236}">
                <a16:creationId xmlns:a16="http://schemas.microsoft.com/office/drawing/2014/main" id="{5A30F75B-879C-433A-A137-DBD5808930EE}"/>
              </a:ext>
            </a:extLst>
          </p:cNvPr>
          <p:cNvSpPr txBox="1"/>
          <p:nvPr/>
        </p:nvSpPr>
        <p:spPr>
          <a:xfrm>
            <a:off x="-13136449" y="1873204"/>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DATA SOURCES</a:t>
            </a:r>
          </a:p>
        </p:txBody>
      </p:sp>
      <p:sp>
        <p:nvSpPr>
          <p:cNvPr id="118" name="TextBox 16">
            <a:extLst>
              <a:ext uri="{FF2B5EF4-FFF2-40B4-BE49-F238E27FC236}">
                <a16:creationId xmlns:a16="http://schemas.microsoft.com/office/drawing/2014/main" id="{48921FD7-9FEB-403E-BE9E-3A47AF2C2EB0}"/>
              </a:ext>
            </a:extLst>
          </p:cNvPr>
          <p:cNvSpPr txBox="1"/>
          <p:nvPr/>
        </p:nvSpPr>
        <p:spPr>
          <a:xfrm>
            <a:off x="-13355411" y="2403038"/>
            <a:ext cx="4861152" cy="170508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8160" lvl="1" indent="-259080">
              <a:lnSpc>
                <a:spcPts val="3359"/>
              </a:lnSpc>
              <a:buFont typeface="Arial"/>
              <a:buChar char="•"/>
            </a:pPr>
            <a:r>
              <a:rPr lang="en-US" sz="2400">
                <a:solidFill>
                  <a:srgbClr val="9B9B9B"/>
                </a:solidFill>
                <a:latin typeface="Public Sans"/>
                <a:hlinkClick r:id="rId3"/>
              </a:rPr>
              <a:t>Census Bureau</a:t>
            </a:r>
            <a:endParaRPr lang="en-US" sz="2400">
              <a:solidFill>
                <a:srgbClr val="9B9B9B"/>
              </a:solidFill>
              <a:latin typeface="Public Sans"/>
            </a:endParaRPr>
          </a:p>
          <a:p>
            <a:pPr marL="518160" lvl="1" indent="-259080">
              <a:lnSpc>
                <a:spcPts val="3359"/>
              </a:lnSpc>
              <a:buFont typeface="Arial"/>
              <a:buChar char="•"/>
            </a:pPr>
            <a:r>
              <a:rPr lang="en-US" sz="2400">
                <a:solidFill>
                  <a:srgbClr val="9B9B9B"/>
                </a:solidFill>
                <a:latin typeface="Arimo"/>
                <a:hlinkClick r:id="rId4"/>
              </a:rPr>
              <a:t>FRED</a:t>
            </a:r>
            <a:endParaRPr lang="en-US" sz="2400">
              <a:solidFill>
                <a:srgbClr val="9B9B9B"/>
              </a:solidFill>
              <a:latin typeface="Arimo"/>
            </a:endParaRPr>
          </a:p>
          <a:p>
            <a:pPr marL="518160" lvl="1" indent="-259080">
              <a:lnSpc>
                <a:spcPts val="3359"/>
              </a:lnSpc>
              <a:buFont typeface="Arial"/>
              <a:buChar char="•"/>
            </a:pPr>
            <a:r>
              <a:rPr lang="en-US" sz="2400">
                <a:solidFill>
                  <a:srgbClr val="9B9B9B"/>
                </a:solidFill>
                <a:latin typeface="Arimo"/>
                <a:hlinkClick r:id="rId5"/>
              </a:rPr>
              <a:t>Georgia Dep. Of Education</a:t>
            </a:r>
            <a:endParaRPr lang="en-US" sz="2400">
              <a:solidFill>
                <a:srgbClr val="9B9B9B"/>
              </a:solidFill>
              <a:latin typeface="Arimo"/>
            </a:endParaRPr>
          </a:p>
          <a:p>
            <a:pPr marL="518160" lvl="1" indent="-259080" algn="l">
              <a:lnSpc>
                <a:spcPts val="3359"/>
              </a:lnSpc>
              <a:buFont typeface="Arial"/>
              <a:buChar char="•"/>
            </a:pPr>
            <a:r>
              <a:rPr lang="en-US" sz="2400">
                <a:solidFill>
                  <a:srgbClr val="9B9B9B"/>
                </a:solidFill>
                <a:latin typeface="Arimo"/>
                <a:hlinkClick r:id="rId6"/>
              </a:rPr>
              <a:t>Google Maps API</a:t>
            </a:r>
            <a:endParaRPr lang="en-US" sz="2400">
              <a:solidFill>
                <a:srgbClr val="9B9B9B"/>
              </a:solidFill>
              <a:latin typeface="Arimo"/>
            </a:endParaRPr>
          </a:p>
        </p:txBody>
      </p:sp>
      <p:sp>
        <p:nvSpPr>
          <p:cNvPr id="119" name="TextBox 17">
            <a:extLst>
              <a:ext uri="{FF2B5EF4-FFF2-40B4-BE49-F238E27FC236}">
                <a16:creationId xmlns:a16="http://schemas.microsoft.com/office/drawing/2014/main" id="{56E2B724-7E78-4362-A0BE-691A005F5F26}"/>
              </a:ext>
            </a:extLst>
          </p:cNvPr>
          <p:cNvSpPr txBox="1"/>
          <p:nvPr/>
        </p:nvSpPr>
        <p:spPr>
          <a:xfrm>
            <a:off x="-14566786" y="1869638"/>
            <a:ext cx="1204912" cy="10128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700"/>
              </a:lnSpc>
            </a:pPr>
            <a:r>
              <a:rPr lang="en-US" sz="7000">
                <a:solidFill>
                  <a:srgbClr val="9B9B9B">
                    <a:alpha val="49804"/>
                  </a:srgbClr>
                </a:solidFill>
                <a:latin typeface="Public Sans Bold"/>
              </a:rPr>
              <a:t>01</a:t>
            </a:r>
          </a:p>
        </p:txBody>
      </p:sp>
      <p:sp>
        <p:nvSpPr>
          <p:cNvPr id="120" name="TextBox 17">
            <a:extLst>
              <a:ext uri="{FF2B5EF4-FFF2-40B4-BE49-F238E27FC236}">
                <a16:creationId xmlns:a16="http://schemas.microsoft.com/office/drawing/2014/main" id="{4307860C-A04E-414D-966A-13EDF62848BB}"/>
              </a:ext>
            </a:extLst>
          </p:cNvPr>
          <p:cNvSpPr txBox="1"/>
          <p:nvPr/>
        </p:nvSpPr>
        <p:spPr>
          <a:xfrm>
            <a:off x="-16129368" y="6900555"/>
            <a:ext cx="1204912" cy="10128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700"/>
              </a:lnSpc>
            </a:pPr>
            <a:r>
              <a:rPr lang="en-US" sz="7000">
                <a:solidFill>
                  <a:srgbClr val="9B9B9B">
                    <a:alpha val="49804"/>
                  </a:srgbClr>
                </a:solidFill>
                <a:latin typeface="Public Sans Bold"/>
              </a:rPr>
              <a:t>02</a:t>
            </a:r>
          </a:p>
        </p:txBody>
      </p:sp>
      <p:sp>
        <p:nvSpPr>
          <p:cNvPr id="121" name="TextBox 17">
            <a:extLst>
              <a:ext uri="{FF2B5EF4-FFF2-40B4-BE49-F238E27FC236}">
                <a16:creationId xmlns:a16="http://schemas.microsoft.com/office/drawing/2014/main" id="{91802B3D-5B43-4645-953B-7135C756C85E}"/>
              </a:ext>
            </a:extLst>
          </p:cNvPr>
          <p:cNvSpPr txBox="1"/>
          <p:nvPr/>
        </p:nvSpPr>
        <p:spPr>
          <a:xfrm>
            <a:off x="-14566786" y="7380288"/>
            <a:ext cx="1204912" cy="10128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700"/>
              </a:lnSpc>
            </a:pPr>
            <a:r>
              <a:rPr lang="en-US" sz="7000">
                <a:solidFill>
                  <a:srgbClr val="9B9B9B">
                    <a:alpha val="49804"/>
                  </a:srgbClr>
                </a:solidFill>
                <a:latin typeface="Public Sans Bold"/>
              </a:rPr>
              <a:t>03</a:t>
            </a:r>
          </a:p>
        </p:txBody>
      </p:sp>
      <p:sp>
        <p:nvSpPr>
          <p:cNvPr id="122" name="TextBox 9">
            <a:extLst>
              <a:ext uri="{FF2B5EF4-FFF2-40B4-BE49-F238E27FC236}">
                <a16:creationId xmlns:a16="http://schemas.microsoft.com/office/drawing/2014/main" id="{1564E763-56AC-4FD3-8CEA-67478D7CE943}"/>
              </a:ext>
            </a:extLst>
          </p:cNvPr>
          <p:cNvSpPr txBox="1"/>
          <p:nvPr/>
        </p:nvSpPr>
        <p:spPr>
          <a:xfrm>
            <a:off x="25696025" y="4689332"/>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VISUALIZATIONS</a:t>
            </a:r>
          </a:p>
        </p:txBody>
      </p:sp>
      <p:sp>
        <p:nvSpPr>
          <p:cNvPr id="123" name="TextBox 10">
            <a:extLst>
              <a:ext uri="{FF2B5EF4-FFF2-40B4-BE49-F238E27FC236}">
                <a16:creationId xmlns:a16="http://schemas.microsoft.com/office/drawing/2014/main" id="{0B7565B5-D58C-43DC-A0C6-9A64CE73ED36}"/>
              </a:ext>
            </a:extLst>
          </p:cNvPr>
          <p:cNvSpPr txBox="1"/>
          <p:nvPr/>
        </p:nvSpPr>
        <p:spPr>
          <a:xfrm>
            <a:off x="25477063" y="5288582"/>
            <a:ext cx="4861152" cy="170578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8160" lvl="1" indent="-259080">
              <a:lnSpc>
                <a:spcPts val="3359"/>
              </a:lnSpc>
              <a:buFont typeface="Arial"/>
              <a:buChar char="•"/>
            </a:pPr>
            <a:r>
              <a:rPr lang="en-US" sz="2400">
                <a:solidFill>
                  <a:srgbClr val="9B9B9B"/>
                </a:solidFill>
                <a:latin typeface="Public Sans"/>
              </a:rPr>
              <a:t>Bar-Line Combo Chart</a:t>
            </a:r>
          </a:p>
          <a:p>
            <a:pPr marL="518160" lvl="1" indent="-259080">
              <a:lnSpc>
                <a:spcPts val="3359"/>
              </a:lnSpc>
              <a:buFont typeface="Arial"/>
              <a:buChar char="•"/>
            </a:pPr>
            <a:r>
              <a:rPr lang="en-US" sz="2400">
                <a:solidFill>
                  <a:srgbClr val="9B9B9B"/>
                </a:solidFill>
                <a:latin typeface="Public Sans"/>
              </a:rPr>
              <a:t>Stacked Bar Chart</a:t>
            </a:r>
          </a:p>
          <a:p>
            <a:pPr marL="518160" lvl="1" indent="-259080" algn="l">
              <a:lnSpc>
                <a:spcPts val="3359"/>
              </a:lnSpc>
              <a:buFont typeface="Arial"/>
              <a:buChar char="•"/>
            </a:pPr>
            <a:r>
              <a:rPr lang="en-US" sz="2400">
                <a:solidFill>
                  <a:srgbClr val="9B9B9B"/>
                </a:solidFill>
                <a:latin typeface="Public Sans"/>
              </a:rPr>
              <a:t>Scatter Plot</a:t>
            </a:r>
          </a:p>
          <a:p>
            <a:pPr marL="518160" lvl="1" indent="-259080" algn="l">
              <a:lnSpc>
                <a:spcPts val="3359"/>
              </a:lnSpc>
              <a:buFont typeface="Arial"/>
              <a:buChar char="•"/>
            </a:pPr>
            <a:r>
              <a:rPr lang="en-US" sz="2400">
                <a:solidFill>
                  <a:srgbClr val="9B9B9B"/>
                </a:solidFill>
                <a:latin typeface="Public Sans"/>
              </a:rPr>
              <a:t>Heat Map</a:t>
            </a:r>
          </a:p>
        </p:txBody>
      </p:sp>
      <p:sp>
        <p:nvSpPr>
          <p:cNvPr id="124" name="TextBox 12">
            <a:extLst>
              <a:ext uri="{FF2B5EF4-FFF2-40B4-BE49-F238E27FC236}">
                <a16:creationId xmlns:a16="http://schemas.microsoft.com/office/drawing/2014/main" id="{AB068CED-5B80-455D-A574-C2E33C4128B0}"/>
              </a:ext>
            </a:extLst>
          </p:cNvPr>
          <p:cNvSpPr txBox="1"/>
          <p:nvPr/>
        </p:nvSpPr>
        <p:spPr>
          <a:xfrm>
            <a:off x="25696025" y="7448717"/>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WEB DEVELOPMENT</a:t>
            </a:r>
          </a:p>
        </p:txBody>
      </p:sp>
      <p:sp>
        <p:nvSpPr>
          <p:cNvPr id="126" name="TextBox 18">
            <a:extLst>
              <a:ext uri="{FF2B5EF4-FFF2-40B4-BE49-F238E27FC236}">
                <a16:creationId xmlns:a16="http://schemas.microsoft.com/office/drawing/2014/main" id="{72274C25-5738-4B9A-818E-17D5220CAF95}"/>
              </a:ext>
            </a:extLst>
          </p:cNvPr>
          <p:cNvSpPr txBox="1"/>
          <p:nvPr/>
        </p:nvSpPr>
        <p:spPr>
          <a:xfrm>
            <a:off x="25696025" y="1929947"/>
            <a:ext cx="4861152" cy="5334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200"/>
              </a:lnSpc>
              <a:spcBef>
                <a:spcPct val="0"/>
              </a:spcBef>
            </a:pPr>
            <a:r>
              <a:rPr lang="en-US" sz="3000">
                <a:solidFill>
                  <a:srgbClr val="000000"/>
                </a:solidFill>
                <a:latin typeface="Public Sans Bold"/>
              </a:rPr>
              <a:t>DATABASE</a:t>
            </a:r>
          </a:p>
        </p:txBody>
      </p:sp>
      <p:sp>
        <p:nvSpPr>
          <p:cNvPr id="127" name="TextBox 19">
            <a:extLst>
              <a:ext uri="{FF2B5EF4-FFF2-40B4-BE49-F238E27FC236}">
                <a16:creationId xmlns:a16="http://schemas.microsoft.com/office/drawing/2014/main" id="{A42DF057-99BC-4304-81E1-A43F2D10EBDF}"/>
              </a:ext>
            </a:extLst>
          </p:cNvPr>
          <p:cNvSpPr txBox="1"/>
          <p:nvPr/>
        </p:nvSpPr>
        <p:spPr>
          <a:xfrm>
            <a:off x="25696025" y="2463347"/>
            <a:ext cx="4861152" cy="83375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ts val="3359"/>
              </a:lnSpc>
              <a:spcBef>
                <a:spcPct val="0"/>
              </a:spcBef>
              <a:buFont typeface="Arial" panose="020B0604020202020204" pitchFamily="34" charset="0"/>
              <a:buChar char="•"/>
            </a:pPr>
            <a:r>
              <a:rPr lang="en-US" sz="2400" err="1">
                <a:solidFill>
                  <a:srgbClr val="9B9B9B"/>
                </a:solidFill>
                <a:latin typeface="Public Sans"/>
              </a:rPr>
              <a:t>Prostgre</a:t>
            </a:r>
            <a:r>
              <a:rPr lang="en-US" sz="2400">
                <a:solidFill>
                  <a:srgbClr val="9B9B9B"/>
                </a:solidFill>
                <a:latin typeface="Public Sans"/>
              </a:rPr>
              <a:t> SQL</a:t>
            </a:r>
          </a:p>
          <a:p>
            <a:pPr marL="342900" lvl="0" indent="-342900" algn="l">
              <a:lnSpc>
                <a:spcPts val="3359"/>
              </a:lnSpc>
              <a:spcBef>
                <a:spcPct val="0"/>
              </a:spcBef>
              <a:buFont typeface="Arial" panose="020B0604020202020204" pitchFamily="34" charset="0"/>
              <a:buChar char="•"/>
            </a:pPr>
            <a:r>
              <a:rPr lang="en-US" sz="2400">
                <a:solidFill>
                  <a:srgbClr val="9B9B9B"/>
                </a:solidFill>
                <a:latin typeface="Public Sans"/>
              </a:rPr>
              <a:t>Plan &amp; Construct Schema</a:t>
            </a:r>
          </a:p>
        </p:txBody>
      </p:sp>
      <p:sp>
        <p:nvSpPr>
          <p:cNvPr id="129" name="TextBox 17">
            <a:extLst>
              <a:ext uri="{FF2B5EF4-FFF2-40B4-BE49-F238E27FC236}">
                <a16:creationId xmlns:a16="http://schemas.microsoft.com/office/drawing/2014/main" id="{BAD485A3-CC0B-4A35-97C2-7FB3F9B3C509}"/>
              </a:ext>
            </a:extLst>
          </p:cNvPr>
          <p:cNvSpPr txBox="1"/>
          <p:nvPr/>
        </p:nvSpPr>
        <p:spPr>
          <a:xfrm>
            <a:off x="24272151" y="4689332"/>
            <a:ext cx="1204912" cy="10128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700"/>
              </a:lnSpc>
            </a:pPr>
            <a:r>
              <a:rPr lang="en-US" sz="7000">
                <a:solidFill>
                  <a:srgbClr val="9B9B9B">
                    <a:alpha val="49804"/>
                  </a:srgbClr>
                </a:solidFill>
                <a:latin typeface="Public Sans Bold"/>
              </a:rPr>
              <a:t>05</a:t>
            </a:r>
          </a:p>
        </p:txBody>
      </p:sp>
      <p:sp>
        <p:nvSpPr>
          <p:cNvPr id="130" name="TextBox 17">
            <a:extLst>
              <a:ext uri="{FF2B5EF4-FFF2-40B4-BE49-F238E27FC236}">
                <a16:creationId xmlns:a16="http://schemas.microsoft.com/office/drawing/2014/main" id="{8ACFC6AC-16F4-45A9-8C0D-D82D191851AF}"/>
              </a:ext>
            </a:extLst>
          </p:cNvPr>
          <p:cNvSpPr txBox="1"/>
          <p:nvPr/>
        </p:nvSpPr>
        <p:spPr>
          <a:xfrm>
            <a:off x="24272151" y="7448718"/>
            <a:ext cx="1204912" cy="10128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700"/>
              </a:lnSpc>
            </a:pPr>
            <a:r>
              <a:rPr lang="en-US" sz="7000">
                <a:solidFill>
                  <a:srgbClr val="9B9B9B">
                    <a:alpha val="49804"/>
                  </a:srgbClr>
                </a:solidFill>
                <a:latin typeface="Public Sans Bold"/>
              </a:rPr>
              <a:t>06</a:t>
            </a:r>
          </a:p>
        </p:txBody>
      </p:sp>
      <p:sp>
        <p:nvSpPr>
          <p:cNvPr id="131" name="TextBox 20">
            <a:extLst>
              <a:ext uri="{FF2B5EF4-FFF2-40B4-BE49-F238E27FC236}">
                <a16:creationId xmlns:a16="http://schemas.microsoft.com/office/drawing/2014/main" id="{9374D680-CEC7-4FB7-A7BA-5B0613617AA6}"/>
              </a:ext>
            </a:extLst>
          </p:cNvPr>
          <p:cNvSpPr txBox="1"/>
          <p:nvPr/>
        </p:nvSpPr>
        <p:spPr>
          <a:xfrm>
            <a:off x="-15965231" y="270661"/>
            <a:ext cx="8427029" cy="646331"/>
          </a:xfrm>
          <a:prstGeom prst="rect">
            <a:avLst/>
          </a:prstGeom>
        </p:spPr>
        <p:txBody>
          <a:bodyPr vert="horz" lIns="91440" tIns="45720" rIns="91440" bIns="4572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Project 3: Data Visualizations</a:t>
            </a:r>
          </a:p>
        </p:txBody>
      </p:sp>
      <p:sp>
        <p:nvSpPr>
          <p:cNvPr id="132" name="TextBox 21">
            <a:extLst>
              <a:ext uri="{FF2B5EF4-FFF2-40B4-BE49-F238E27FC236}">
                <a16:creationId xmlns:a16="http://schemas.microsoft.com/office/drawing/2014/main" id="{D9476235-D63A-4B09-968C-D93839EC5227}"/>
              </a:ext>
            </a:extLst>
          </p:cNvPr>
          <p:cNvSpPr txBox="1"/>
          <p:nvPr/>
        </p:nvSpPr>
        <p:spPr>
          <a:xfrm>
            <a:off x="-15965231" y="912095"/>
            <a:ext cx="8427029" cy="507831"/>
          </a:xfrm>
          <a:prstGeom prst="rect">
            <a:avLst/>
          </a:prstGeom>
        </p:spPr>
        <p:txBody>
          <a:bodyPr vert="horz" lIns="91440" tIns="45720" rIns="91440" bIns="4572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4 Charts</a:t>
            </a:r>
          </a:p>
        </p:txBody>
      </p:sp>
      <p:sp>
        <p:nvSpPr>
          <p:cNvPr id="2" name="TextBox 6">
            <a:extLst>
              <a:ext uri="{FF2B5EF4-FFF2-40B4-BE49-F238E27FC236}">
                <a16:creationId xmlns:a16="http://schemas.microsoft.com/office/drawing/2014/main" id="{2DD2A624-9783-4CB1-910E-FCF43AECE571}"/>
              </a:ext>
            </a:extLst>
          </p:cNvPr>
          <p:cNvSpPr txBox="1"/>
          <p:nvPr/>
        </p:nvSpPr>
        <p:spPr>
          <a:xfrm>
            <a:off x="-7905294" y="7961783"/>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Get Location Info</a:t>
            </a:r>
            <a:endParaRPr lang="en-US" sz="3000">
              <a:solidFill>
                <a:srgbClr val="000000"/>
              </a:solidFill>
              <a:latin typeface="Public Sans Bold"/>
            </a:endParaRPr>
          </a:p>
        </p:txBody>
      </p:sp>
      <p:sp>
        <p:nvSpPr>
          <p:cNvPr id="4" name="TextBox 7">
            <a:extLst>
              <a:ext uri="{FF2B5EF4-FFF2-40B4-BE49-F238E27FC236}">
                <a16:creationId xmlns:a16="http://schemas.microsoft.com/office/drawing/2014/main" id="{A23EC417-8103-4C76-AFDA-020BA8A0A5C6}"/>
              </a:ext>
            </a:extLst>
          </p:cNvPr>
          <p:cNvSpPr txBox="1"/>
          <p:nvPr/>
        </p:nvSpPr>
        <p:spPr>
          <a:xfrm>
            <a:off x="-8118313" y="8466274"/>
            <a:ext cx="6901189" cy="2141805"/>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Get the Latitude and Longitude of Counties</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We took the Latitude and Longitude of the County Court as the center of each county.</a:t>
            </a:r>
            <a:endParaRPr lang="en-US" sz="2400">
              <a:ea typeface="+mn-lt"/>
              <a:cs typeface="+mn-lt"/>
            </a:endParaRPr>
          </a:p>
          <a:p>
            <a:pPr marL="742950" lvl="1" indent="-285750">
              <a:lnSpc>
                <a:spcPts val="3359"/>
              </a:lnSpc>
              <a:buFont typeface="Arial"/>
              <a:buChar char="•"/>
            </a:pP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5" name="TextBox 9">
            <a:extLst>
              <a:ext uri="{FF2B5EF4-FFF2-40B4-BE49-F238E27FC236}">
                <a16:creationId xmlns:a16="http://schemas.microsoft.com/office/drawing/2014/main" id="{8DCEB8C4-E848-4D09-9673-251A4B4EACCF}"/>
              </a:ext>
            </a:extLst>
          </p:cNvPr>
          <p:cNvSpPr txBox="1"/>
          <p:nvPr/>
        </p:nvSpPr>
        <p:spPr>
          <a:xfrm>
            <a:off x="25230132" y="324090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VISUALIZATIONS</a:t>
            </a:r>
          </a:p>
        </p:txBody>
      </p:sp>
      <p:sp>
        <p:nvSpPr>
          <p:cNvPr id="6" name="TextBox 10">
            <a:extLst>
              <a:ext uri="{FF2B5EF4-FFF2-40B4-BE49-F238E27FC236}">
                <a16:creationId xmlns:a16="http://schemas.microsoft.com/office/drawing/2014/main" id="{5EDE1368-EC13-48DC-9D3A-731B4434DDFC}"/>
              </a:ext>
            </a:extLst>
          </p:cNvPr>
          <p:cNvSpPr txBox="1"/>
          <p:nvPr/>
        </p:nvSpPr>
        <p:spPr>
          <a:xfrm>
            <a:off x="25011170" y="3811214"/>
            <a:ext cx="6828848" cy="2215991"/>
          </a:xfrm>
          <a:prstGeom prst="rect">
            <a:avLst/>
          </a:prstGeom>
        </p:spPr>
        <p:txBody>
          <a:bodyPr wrap="square" lIns="0" tIns="0" rIns="0" bIns="0" rtlCol="0" anchor="t">
            <a:spAutoFit/>
          </a:bodyPr>
          <a:lstStyle/>
          <a:p>
            <a:pPr marL="518160" lvl="1" indent="-259080">
              <a:buFont typeface="Arial,Sans-Serif"/>
              <a:buChar char="•"/>
            </a:pPr>
            <a:r>
              <a:rPr lang="en-US" sz="2400">
                <a:solidFill>
                  <a:schemeClr val="bg1">
                    <a:lumMod val="65000"/>
                  </a:schemeClr>
                </a:solidFill>
                <a:latin typeface="Calibri"/>
                <a:ea typeface="+mn-lt"/>
                <a:cs typeface="+mn-lt"/>
              </a:rPr>
              <a:t>Bring this data into separate Panda Data Frame for Grocery Stores, Dollar Stores and Fast Food Places</a:t>
            </a:r>
            <a:endParaRPr lang="en-US"/>
          </a:p>
          <a:p>
            <a:pPr marL="518160" lvl="1" indent="-259080">
              <a:buFont typeface="Arial,Sans-Serif"/>
              <a:buChar char="•"/>
            </a:pPr>
            <a:r>
              <a:rPr lang="en-US" sz="2400">
                <a:solidFill>
                  <a:schemeClr val="bg1">
                    <a:lumMod val="65000"/>
                  </a:schemeClr>
                </a:solidFill>
                <a:latin typeface="Calibri"/>
                <a:ea typeface="+mn-lt"/>
                <a:cs typeface="+mn-lt"/>
              </a:rPr>
              <a:t>Perform Totals for each category per County</a:t>
            </a:r>
          </a:p>
          <a:p>
            <a:pPr marL="518160" lvl="1" indent="-259080">
              <a:buFont typeface="Arial,Sans-Serif"/>
              <a:buChar char="•"/>
            </a:pPr>
            <a:r>
              <a:rPr lang="en-US" sz="2400">
                <a:solidFill>
                  <a:schemeClr val="bg1">
                    <a:lumMod val="65000"/>
                  </a:schemeClr>
                </a:solidFill>
                <a:latin typeface="Calibri"/>
                <a:ea typeface="+mn-lt"/>
                <a:cs typeface="+mn-lt"/>
              </a:rPr>
              <a:t>Store this data in our PostgreSQL Database and JSON files.</a:t>
            </a:r>
          </a:p>
          <a:p>
            <a:pPr marL="518160" lvl="1" indent="-259080" algn="l">
              <a:buFont typeface="Arial"/>
              <a:buChar char="•"/>
            </a:pPr>
            <a:endParaRPr lang="en-US" sz="2400">
              <a:solidFill>
                <a:srgbClr val="9B9B9B"/>
              </a:solidFill>
              <a:latin typeface="Calibri"/>
              <a:cs typeface="Calibri"/>
            </a:endParaRPr>
          </a:p>
        </p:txBody>
      </p:sp>
      <p:sp>
        <p:nvSpPr>
          <p:cNvPr id="8" name="TextBox 12">
            <a:extLst>
              <a:ext uri="{FF2B5EF4-FFF2-40B4-BE49-F238E27FC236}">
                <a16:creationId xmlns:a16="http://schemas.microsoft.com/office/drawing/2014/main" id="{CF752264-9F89-4F8B-ADAB-C707E4DC5EE8}"/>
              </a:ext>
            </a:extLst>
          </p:cNvPr>
          <p:cNvSpPr txBox="1"/>
          <p:nvPr/>
        </p:nvSpPr>
        <p:spPr>
          <a:xfrm>
            <a:off x="25230132" y="600028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WEB DEVELOPMENT</a:t>
            </a:r>
          </a:p>
        </p:txBody>
      </p:sp>
      <p:sp>
        <p:nvSpPr>
          <p:cNvPr id="9" name="TextBox 13">
            <a:extLst>
              <a:ext uri="{FF2B5EF4-FFF2-40B4-BE49-F238E27FC236}">
                <a16:creationId xmlns:a16="http://schemas.microsoft.com/office/drawing/2014/main" id="{8F7653B9-D592-4D2F-A1BC-976408BBB1C7}"/>
              </a:ext>
            </a:extLst>
          </p:cNvPr>
          <p:cNvSpPr txBox="1"/>
          <p:nvPr/>
        </p:nvSpPr>
        <p:spPr>
          <a:xfrm>
            <a:off x="25225436" y="6527486"/>
            <a:ext cx="6636774" cy="2157450"/>
          </a:xfrm>
          <a:prstGeom prst="rect">
            <a:avLst/>
          </a:prstGeom>
        </p:spPr>
        <p:txBody>
          <a:bodyPr wrap="square" lIns="0" tIns="0" rIns="0" bIns="0" rtlCol="0" anchor="t">
            <a:spAutoFit/>
          </a:bodyPr>
          <a:lstStyle/>
          <a:p>
            <a:pPr marL="518160" lvl="1" indent="-259080">
              <a:lnSpc>
                <a:spcPts val="2500"/>
              </a:lnSpc>
              <a:buFont typeface="Arial,Sans-Serif"/>
              <a:buChar char="•"/>
            </a:pPr>
            <a:r>
              <a:rPr lang="en-US" sz="2400">
                <a:solidFill>
                  <a:schemeClr val="bg1">
                    <a:lumMod val="65000"/>
                  </a:schemeClr>
                </a:solidFill>
                <a:latin typeface="Calibri"/>
                <a:cs typeface="Calibri"/>
              </a:rPr>
              <a:t>Create Bar Graphs and Scatter Plots mapping the data </a:t>
            </a:r>
            <a:endParaRPr lang="en-US" sz="2400">
              <a:solidFill>
                <a:schemeClr val="bg1">
                  <a:lumMod val="65000"/>
                </a:schemeClr>
              </a:solidFill>
              <a:latin typeface="Calibri"/>
              <a:ea typeface="+mn-lt"/>
              <a:cs typeface="Calibri"/>
            </a:endParaRPr>
          </a:p>
          <a:p>
            <a:pPr marL="518160" lvl="1" indent="-259080">
              <a:buFont typeface="Arial,Sans-Serif"/>
              <a:buChar char="•"/>
            </a:pPr>
            <a:r>
              <a:rPr lang="en-US" sz="2400">
                <a:solidFill>
                  <a:schemeClr val="bg1">
                    <a:lumMod val="65000"/>
                  </a:schemeClr>
                </a:solidFill>
                <a:latin typeface="Calibri"/>
                <a:cs typeface="Calibri"/>
              </a:rPr>
              <a:t>Create Heat Maps for showing distribution of Grocery Stores, Dollar Stores and Fast Food Places</a:t>
            </a:r>
            <a:endParaRPr lang="en-US" sz="2400">
              <a:solidFill>
                <a:schemeClr val="bg1">
                  <a:lumMod val="65000"/>
                </a:schemeClr>
              </a:solidFill>
              <a:latin typeface="Calibri"/>
              <a:ea typeface="+mn-lt"/>
              <a:cs typeface="Calibri"/>
            </a:endParaRPr>
          </a:p>
          <a:p>
            <a:pPr marL="518160" lvl="1" indent="-259080">
              <a:lnSpc>
                <a:spcPts val="3359"/>
              </a:lnSpc>
              <a:buFont typeface="Arial"/>
              <a:buChar char="•"/>
            </a:pPr>
            <a:endParaRPr lang="en-US" sz="2400">
              <a:solidFill>
                <a:srgbClr val="9B9B9B"/>
              </a:solidFill>
              <a:latin typeface="Calibri"/>
              <a:cs typeface="Calibri"/>
            </a:endParaRPr>
          </a:p>
        </p:txBody>
      </p:sp>
      <p:sp>
        <p:nvSpPr>
          <p:cNvPr id="10" name="TextBox 15">
            <a:extLst>
              <a:ext uri="{FF2B5EF4-FFF2-40B4-BE49-F238E27FC236}">
                <a16:creationId xmlns:a16="http://schemas.microsoft.com/office/drawing/2014/main" id="{491089D0-9C8D-4EDD-839B-584EC47654D4}"/>
              </a:ext>
            </a:extLst>
          </p:cNvPr>
          <p:cNvSpPr txBox="1"/>
          <p:nvPr/>
        </p:nvSpPr>
        <p:spPr>
          <a:xfrm>
            <a:off x="-7905294" y="2452778"/>
            <a:ext cx="4861152" cy="502702"/>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Choose Counties</a:t>
            </a:r>
            <a:endParaRPr lang="en-US"/>
          </a:p>
        </p:txBody>
      </p:sp>
      <p:sp>
        <p:nvSpPr>
          <p:cNvPr id="11" name="TextBox 16">
            <a:extLst>
              <a:ext uri="{FF2B5EF4-FFF2-40B4-BE49-F238E27FC236}">
                <a16:creationId xmlns:a16="http://schemas.microsoft.com/office/drawing/2014/main" id="{072E1FBC-C0BB-41FC-9416-2768378B60E7}"/>
              </a:ext>
            </a:extLst>
          </p:cNvPr>
          <p:cNvSpPr txBox="1"/>
          <p:nvPr/>
        </p:nvSpPr>
        <p:spPr>
          <a:xfrm>
            <a:off x="-8124256" y="2968144"/>
            <a:ext cx="6568417" cy="4757906"/>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We chose 15 counties based Urban / Rural, Per Capita Income and % FRL (Percentage of School Students receiving Free or Reduced Price Lunch)</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 FRL – This has been considered as good indicator of poverty in a given area.</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Following websites were used to get the Income and FRL data:</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7"/>
              </a:rPr>
              <a:t>https</a:t>
            </a:r>
            <a:r>
              <a:rPr lang="en-US" sz="2400">
                <a:solidFill>
                  <a:srgbClr val="9B9B9B"/>
                </a:solidFill>
                <a:ea typeface="+mn-lt"/>
                <a:cs typeface="+mn-lt"/>
                <a:hlinkClick r:id="rId7">
                  <a:extLst>
                    <a:ext uri="{A12FA001-AC4F-418D-AE19-62706E023703}">
                      <ahyp:hlinkClr xmlns:ahyp="http://schemas.microsoft.com/office/drawing/2018/hyperlinkcolor" val="tx"/>
                    </a:ext>
                  </a:extLst>
                </a:hlinkClick>
              </a:rPr>
              <a:t>://fred.stlouisfed.org/</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8"/>
              </a:rPr>
              <a:t>https</a:t>
            </a:r>
            <a:r>
              <a:rPr lang="en-US" sz="2400">
                <a:solidFill>
                  <a:srgbClr val="9B9B9B"/>
                </a:solidFill>
                <a:ea typeface="+mn-lt"/>
                <a:cs typeface="+mn-lt"/>
                <a:hlinkClick r:id="rId8">
                  <a:extLst>
                    <a:ext uri="{A12FA001-AC4F-418D-AE19-62706E023703}">
                      <ahyp:hlinkClr xmlns:ahyp="http://schemas.microsoft.com/office/drawing/2018/hyperlinkcolor" val="tx"/>
                    </a:ext>
                  </a:extLst>
                </a:hlinkClick>
              </a:rPr>
              <a:t>://oraapp.doe.k12.ga.us</a:t>
            </a:r>
            <a:r>
              <a:rPr lang="en-US" sz="2400">
                <a:solidFill>
                  <a:srgbClr val="9B9B9B"/>
                </a:solidFill>
                <a:ea typeface="+mn-lt"/>
                <a:cs typeface="+mn-lt"/>
              </a:rPr>
              <a:t> </a:t>
            </a: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12" name="TextBox 17">
            <a:extLst>
              <a:ext uri="{FF2B5EF4-FFF2-40B4-BE49-F238E27FC236}">
                <a16:creationId xmlns:a16="http://schemas.microsoft.com/office/drawing/2014/main" id="{B5AF1A80-36EB-4227-A694-9CA3C3CB1E6F}"/>
              </a:ext>
            </a:extLst>
          </p:cNvPr>
          <p:cNvSpPr txBox="1"/>
          <p:nvPr/>
        </p:nvSpPr>
        <p:spPr>
          <a:xfrm>
            <a:off x="-9335631" y="2449212"/>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01</a:t>
            </a:r>
          </a:p>
        </p:txBody>
      </p:sp>
      <p:sp>
        <p:nvSpPr>
          <p:cNvPr id="13" name="TextBox 18">
            <a:extLst>
              <a:ext uri="{FF2B5EF4-FFF2-40B4-BE49-F238E27FC236}">
                <a16:creationId xmlns:a16="http://schemas.microsoft.com/office/drawing/2014/main" id="{8798E32F-4FD7-4B0E-9E20-63E0FA0DC86E}"/>
              </a:ext>
            </a:extLst>
          </p:cNvPr>
          <p:cNvSpPr txBox="1"/>
          <p:nvPr/>
        </p:nvSpPr>
        <p:spPr>
          <a:xfrm>
            <a:off x="25230132" y="481515"/>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Use APIs</a:t>
            </a:r>
          </a:p>
        </p:txBody>
      </p:sp>
      <p:sp>
        <p:nvSpPr>
          <p:cNvPr id="14" name="TextBox 19">
            <a:extLst>
              <a:ext uri="{FF2B5EF4-FFF2-40B4-BE49-F238E27FC236}">
                <a16:creationId xmlns:a16="http://schemas.microsoft.com/office/drawing/2014/main" id="{56AB5F0E-E49E-4339-A803-27A4218B5E1E}"/>
              </a:ext>
            </a:extLst>
          </p:cNvPr>
          <p:cNvSpPr txBox="1"/>
          <p:nvPr/>
        </p:nvSpPr>
        <p:spPr>
          <a:xfrm>
            <a:off x="25215664" y="1014915"/>
            <a:ext cx="6467138" cy="2380588"/>
          </a:xfrm>
          <a:prstGeom prst="rect">
            <a:avLst/>
          </a:prstGeom>
        </p:spPr>
        <p:txBody>
          <a:bodyPr wrap="square" lIns="0" tIns="0" rIns="0" bIns="0" rtlCol="0" anchor="t">
            <a:spAutoFit/>
          </a:bodyPr>
          <a:lstStyle/>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Using Foursquare APIs we got the location and names of:</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Grocery Stores</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Dollar Stores</a:t>
            </a:r>
          </a:p>
          <a:p>
            <a:pPr marL="975360" lvl="2" indent="-259080">
              <a:buFont typeface="Arial,Sans-Serif" panose="020B0604020202020204" pitchFamily="34" charset="0"/>
              <a:buChar char="•"/>
            </a:pPr>
            <a:r>
              <a:rPr lang="en-US" sz="2400">
                <a:solidFill>
                  <a:schemeClr val="bg1">
                    <a:lumMod val="65000"/>
                  </a:schemeClr>
                </a:solidFill>
                <a:latin typeface="Calibri"/>
                <a:cs typeface="Calibri"/>
              </a:rPr>
              <a:t>Fast Food Places</a:t>
            </a:r>
            <a:endParaRPr lang="en-US" sz="2400">
              <a:solidFill>
                <a:schemeClr val="bg1">
                  <a:lumMod val="65000"/>
                </a:schemeClr>
              </a:solidFill>
              <a:latin typeface="Calibri"/>
              <a:ea typeface="+mn-lt"/>
              <a:cs typeface="Calibri"/>
            </a:endParaRPr>
          </a:p>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Must be within a radius of 5-6 miles of County</a:t>
            </a:r>
            <a:endParaRPr lang="en-US" sz="2400">
              <a:solidFill>
                <a:schemeClr val="bg1">
                  <a:lumMod val="65000"/>
                </a:schemeClr>
              </a:solidFill>
              <a:latin typeface="Calibri"/>
              <a:ea typeface="+mn-lt"/>
              <a:cs typeface="Calibri"/>
            </a:endParaRPr>
          </a:p>
          <a:p>
            <a:pPr marL="342900" lvl="0" indent="-342900" algn="l">
              <a:lnSpc>
                <a:spcPts val="3359"/>
              </a:lnSpc>
              <a:spcBef>
                <a:spcPct val="0"/>
              </a:spcBef>
              <a:buFont typeface="Arial" panose="020B0604020202020204" pitchFamily="34" charset="0"/>
              <a:buChar char="•"/>
            </a:pPr>
            <a:endParaRPr lang="en-US" sz="2400">
              <a:solidFill>
                <a:schemeClr val="bg1">
                  <a:lumMod val="65000"/>
                </a:schemeClr>
              </a:solidFill>
              <a:latin typeface="Calibri"/>
              <a:cs typeface="Calibri"/>
            </a:endParaRPr>
          </a:p>
        </p:txBody>
      </p:sp>
      <p:sp>
        <p:nvSpPr>
          <p:cNvPr id="15" name="TextBox 17">
            <a:extLst>
              <a:ext uri="{FF2B5EF4-FFF2-40B4-BE49-F238E27FC236}">
                <a16:creationId xmlns:a16="http://schemas.microsoft.com/office/drawing/2014/main" id="{7234AE5E-75F3-4F0A-9922-73B87BD1F07E}"/>
              </a:ext>
            </a:extLst>
          </p:cNvPr>
          <p:cNvSpPr txBox="1"/>
          <p:nvPr/>
        </p:nvSpPr>
        <p:spPr>
          <a:xfrm>
            <a:off x="-9335631" y="7959862"/>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02</a:t>
            </a:r>
          </a:p>
        </p:txBody>
      </p:sp>
      <p:sp>
        <p:nvSpPr>
          <p:cNvPr id="16" name="TextBox 17">
            <a:extLst>
              <a:ext uri="{FF2B5EF4-FFF2-40B4-BE49-F238E27FC236}">
                <a16:creationId xmlns:a16="http://schemas.microsoft.com/office/drawing/2014/main" id="{54BCC112-B6BC-4DD0-8D41-EC096C850E5C}"/>
              </a:ext>
            </a:extLst>
          </p:cNvPr>
          <p:cNvSpPr txBox="1"/>
          <p:nvPr/>
        </p:nvSpPr>
        <p:spPr>
          <a:xfrm>
            <a:off x="23806258" y="481515"/>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03</a:t>
            </a:r>
          </a:p>
        </p:txBody>
      </p:sp>
      <p:sp>
        <p:nvSpPr>
          <p:cNvPr id="17" name="TextBox 17">
            <a:extLst>
              <a:ext uri="{FF2B5EF4-FFF2-40B4-BE49-F238E27FC236}">
                <a16:creationId xmlns:a16="http://schemas.microsoft.com/office/drawing/2014/main" id="{D9611623-AE34-4F93-82D2-08DC4DEEE325}"/>
              </a:ext>
            </a:extLst>
          </p:cNvPr>
          <p:cNvSpPr txBox="1"/>
          <p:nvPr/>
        </p:nvSpPr>
        <p:spPr>
          <a:xfrm>
            <a:off x="23806258" y="3472394"/>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04</a:t>
            </a:r>
          </a:p>
        </p:txBody>
      </p:sp>
      <p:sp>
        <p:nvSpPr>
          <p:cNvPr id="18" name="TextBox 17">
            <a:extLst>
              <a:ext uri="{FF2B5EF4-FFF2-40B4-BE49-F238E27FC236}">
                <a16:creationId xmlns:a16="http://schemas.microsoft.com/office/drawing/2014/main" id="{421117FA-DA01-4338-B53D-6EF393A5CD3C}"/>
              </a:ext>
            </a:extLst>
          </p:cNvPr>
          <p:cNvSpPr txBox="1"/>
          <p:nvPr/>
        </p:nvSpPr>
        <p:spPr>
          <a:xfrm>
            <a:off x="23806258" y="6000286"/>
            <a:ext cx="1204912" cy="1012825"/>
          </a:xfrm>
          <a:prstGeom prst="rect">
            <a:avLst/>
          </a:prstGeom>
        </p:spPr>
        <p:txBody>
          <a:bodyPr lIns="0" tIns="0" rIns="0" bIns="0" rtlCol="0" anchor="t">
            <a:spAutoFit/>
          </a:bodyPr>
          <a:lstStyle/>
          <a:p>
            <a:pPr marL="0" lvl="0" indent="0" algn="ctr">
              <a:lnSpc>
                <a:spcPts val="7700"/>
              </a:lnSpc>
            </a:pPr>
            <a:r>
              <a:rPr lang="en-US" sz="7000" b="1">
                <a:solidFill>
                  <a:srgbClr val="9B9B9B">
                    <a:alpha val="49804"/>
                  </a:srgbClr>
                </a:solidFill>
                <a:latin typeface="Public Sans Bold"/>
              </a:rPr>
              <a:t>05</a:t>
            </a:r>
          </a:p>
        </p:txBody>
      </p:sp>
      <p:sp>
        <p:nvSpPr>
          <p:cNvPr id="19" name="TextBox 2">
            <a:extLst>
              <a:ext uri="{FF2B5EF4-FFF2-40B4-BE49-F238E27FC236}">
                <a16:creationId xmlns:a16="http://schemas.microsoft.com/office/drawing/2014/main" id="{DE53DBCF-8E1E-487C-A2F7-AAFF68374440}"/>
              </a:ext>
            </a:extLst>
          </p:cNvPr>
          <p:cNvSpPr txBox="1"/>
          <p:nvPr/>
        </p:nvSpPr>
        <p:spPr>
          <a:xfrm>
            <a:off x="417653" y="-3449958"/>
            <a:ext cx="14022501" cy="871970"/>
          </a:xfrm>
          <a:prstGeom prst="rect">
            <a:avLst/>
          </a:prstGeom>
        </p:spPr>
        <p:txBody>
          <a:bodyPr lIns="0" tIns="0" rIns="0" bIns="0" rtlCol="0" anchor="t">
            <a:spAutoFit/>
          </a:bodyPr>
          <a:lstStyle/>
          <a:p>
            <a:pPr>
              <a:lnSpc>
                <a:spcPts val="8250"/>
              </a:lnSpc>
            </a:pPr>
            <a:r>
              <a:rPr lang="en-US" sz="2500" b="1">
                <a:latin typeface="Public Sans Bold"/>
              </a:rPr>
              <a:t>Data Analysis Process Steps</a:t>
            </a:r>
            <a:endParaRPr lang="en-US" sz="2500">
              <a:latin typeface="Public Sans Bold"/>
            </a:endParaRPr>
          </a:p>
        </p:txBody>
      </p:sp>
      <p:sp>
        <p:nvSpPr>
          <p:cNvPr id="20" name="TextBox 13">
            <a:extLst>
              <a:ext uri="{FF2B5EF4-FFF2-40B4-BE49-F238E27FC236}">
                <a16:creationId xmlns:a16="http://schemas.microsoft.com/office/drawing/2014/main" id="{4E1E3DBE-C6C7-41D6-901A-F656450F10D3}"/>
              </a:ext>
            </a:extLst>
          </p:cNvPr>
          <p:cNvSpPr txBox="1"/>
          <p:nvPr/>
        </p:nvSpPr>
        <p:spPr>
          <a:xfrm>
            <a:off x="25341183" y="8104537"/>
            <a:ext cx="5566116" cy="1269771"/>
          </a:xfrm>
          <a:prstGeom prst="rect">
            <a:avLst/>
          </a:prstGeom>
        </p:spPr>
        <p:txBody>
          <a:bodyPr wrap="square" lIns="0" tIns="0" rIns="0" bIns="0" rtlCol="0" anchor="t">
            <a:spAutoFit/>
          </a:bodyPr>
          <a:lstStyle/>
          <a:p>
            <a:pPr marL="518160" lvl="1" indent="-259080">
              <a:lnSpc>
                <a:spcPts val="3359"/>
              </a:lnSpc>
              <a:buFont typeface="Arial"/>
              <a:buChar char="•"/>
            </a:pPr>
            <a:r>
              <a:rPr lang="en-US" sz="2400">
                <a:solidFill>
                  <a:srgbClr val="9B9B9B"/>
                </a:solidFill>
                <a:latin typeface="Public Sans"/>
              </a:rPr>
              <a:t>Launch a web page using Flask</a:t>
            </a:r>
          </a:p>
          <a:p>
            <a:pPr marL="518160" lvl="1" indent="-259080">
              <a:lnSpc>
                <a:spcPts val="3359"/>
              </a:lnSpc>
              <a:buFont typeface="Arial"/>
              <a:buChar char="•"/>
            </a:pPr>
            <a:r>
              <a:rPr lang="en-US" sz="2400">
                <a:solidFill>
                  <a:srgbClr val="9B9B9B"/>
                </a:solidFill>
                <a:latin typeface="Public Sans"/>
              </a:rPr>
              <a:t>Plot locations on a map using Leaflet</a:t>
            </a:r>
          </a:p>
        </p:txBody>
      </p:sp>
    </p:spTree>
    <p:extLst>
      <p:ext uri="{BB962C8B-B14F-4D97-AF65-F5344CB8AC3E}">
        <p14:creationId xmlns:p14="http://schemas.microsoft.com/office/powerpoint/2010/main" val="33864521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2AEF9E3C-9BE8-44E6-AFE9-13A40A0D0B02}"/>
              </a:ext>
            </a:extLst>
          </p:cNvPr>
          <p:cNvSpPr txBox="1"/>
          <p:nvPr/>
        </p:nvSpPr>
        <p:spPr>
          <a:xfrm>
            <a:off x="2454048" y="7643479"/>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Get Location Info</a:t>
            </a:r>
            <a:endParaRPr lang="en-US" sz="3000">
              <a:solidFill>
                <a:srgbClr val="000000"/>
              </a:solidFill>
              <a:latin typeface="Public Sans Bold"/>
            </a:endParaRPr>
          </a:p>
        </p:txBody>
      </p:sp>
      <p:sp>
        <p:nvSpPr>
          <p:cNvPr id="12" name="TextBox 7">
            <a:extLst>
              <a:ext uri="{FF2B5EF4-FFF2-40B4-BE49-F238E27FC236}">
                <a16:creationId xmlns:a16="http://schemas.microsoft.com/office/drawing/2014/main" id="{CB6F3824-1F32-4200-B986-95598FAC56C0}"/>
              </a:ext>
            </a:extLst>
          </p:cNvPr>
          <p:cNvSpPr txBox="1"/>
          <p:nvPr/>
        </p:nvSpPr>
        <p:spPr>
          <a:xfrm>
            <a:off x="2241029" y="8147970"/>
            <a:ext cx="6901189" cy="2141805"/>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Get the Latitude and Longitude of Counties</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We took the Latitude and Longitude of the County Court as the center of each county.</a:t>
            </a:r>
            <a:endParaRPr lang="en-US" sz="2400">
              <a:ea typeface="+mn-lt"/>
              <a:cs typeface="+mn-lt"/>
            </a:endParaRPr>
          </a:p>
          <a:p>
            <a:pPr marL="742950" lvl="1" indent="-285750">
              <a:lnSpc>
                <a:spcPts val="3359"/>
              </a:lnSpc>
              <a:buFont typeface="Arial"/>
              <a:buChar char="•"/>
            </a:pP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13" name="TextBox 9">
            <a:extLst>
              <a:ext uri="{FF2B5EF4-FFF2-40B4-BE49-F238E27FC236}">
                <a16:creationId xmlns:a16="http://schemas.microsoft.com/office/drawing/2014/main" id="{368323F6-09B9-44D3-A379-BB6E91E879AA}"/>
              </a:ext>
            </a:extLst>
          </p:cNvPr>
          <p:cNvSpPr txBox="1"/>
          <p:nvPr/>
        </p:nvSpPr>
        <p:spPr>
          <a:xfrm>
            <a:off x="11369448"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VISUALIZATIONS</a:t>
            </a:r>
          </a:p>
        </p:txBody>
      </p:sp>
      <p:sp>
        <p:nvSpPr>
          <p:cNvPr id="14" name="TextBox 10">
            <a:extLst>
              <a:ext uri="{FF2B5EF4-FFF2-40B4-BE49-F238E27FC236}">
                <a16:creationId xmlns:a16="http://schemas.microsoft.com/office/drawing/2014/main" id="{BF4D5FC0-BCCA-41F0-8892-EBC5B3F85CB2}"/>
              </a:ext>
            </a:extLst>
          </p:cNvPr>
          <p:cNvSpPr txBox="1"/>
          <p:nvPr/>
        </p:nvSpPr>
        <p:spPr>
          <a:xfrm>
            <a:off x="11381980" y="5460607"/>
            <a:ext cx="6828848" cy="2215991"/>
          </a:xfrm>
          <a:prstGeom prst="rect">
            <a:avLst/>
          </a:prstGeom>
        </p:spPr>
        <p:txBody>
          <a:bodyPr wrap="square" lIns="0" tIns="0" rIns="0" bIns="0" rtlCol="0" anchor="t">
            <a:spAutoFit/>
          </a:bodyPr>
          <a:lstStyle/>
          <a:p>
            <a:pPr marL="518160" lvl="1" indent="-259080">
              <a:buFont typeface="Arial,Sans-Serif"/>
              <a:buChar char="•"/>
            </a:pPr>
            <a:r>
              <a:rPr lang="en-US" sz="2400">
                <a:solidFill>
                  <a:schemeClr val="bg1">
                    <a:lumMod val="65000"/>
                  </a:schemeClr>
                </a:solidFill>
                <a:latin typeface="Calibri"/>
                <a:ea typeface="+mn-lt"/>
                <a:cs typeface="+mn-lt"/>
              </a:rPr>
              <a:t>Bring this data into separate Panda Data Frame for Grocery Stores, Dollar Stores and Fast Food Places</a:t>
            </a:r>
            <a:endParaRPr lang="en-US"/>
          </a:p>
          <a:p>
            <a:pPr marL="518160" lvl="1" indent="-259080">
              <a:buFont typeface="Arial,Sans-Serif"/>
              <a:buChar char="•"/>
            </a:pPr>
            <a:r>
              <a:rPr lang="en-US" sz="2400">
                <a:solidFill>
                  <a:schemeClr val="bg1">
                    <a:lumMod val="65000"/>
                  </a:schemeClr>
                </a:solidFill>
                <a:latin typeface="Calibri"/>
                <a:ea typeface="+mn-lt"/>
                <a:cs typeface="+mn-lt"/>
              </a:rPr>
              <a:t>Perform Totals for each category per County</a:t>
            </a:r>
          </a:p>
          <a:p>
            <a:pPr marL="518160" lvl="1" indent="-259080">
              <a:buFont typeface="Arial,Sans-Serif"/>
              <a:buChar char="•"/>
            </a:pPr>
            <a:r>
              <a:rPr lang="en-US" sz="2400">
                <a:solidFill>
                  <a:schemeClr val="bg1">
                    <a:lumMod val="65000"/>
                  </a:schemeClr>
                </a:solidFill>
                <a:latin typeface="Calibri"/>
                <a:ea typeface="+mn-lt"/>
                <a:cs typeface="+mn-lt"/>
              </a:rPr>
              <a:t>Store this data in our PostgreSQL Database and JSON files.</a:t>
            </a:r>
          </a:p>
          <a:p>
            <a:pPr marL="518160" lvl="1" indent="-259080" algn="l">
              <a:buFont typeface="Arial"/>
              <a:buChar char="•"/>
            </a:pPr>
            <a:endParaRPr lang="en-US" sz="2400">
              <a:solidFill>
                <a:srgbClr val="9B9B9B"/>
              </a:solidFill>
              <a:latin typeface="Calibri"/>
              <a:cs typeface="Calibri"/>
            </a:endParaRPr>
          </a:p>
        </p:txBody>
      </p:sp>
      <p:sp>
        <p:nvSpPr>
          <p:cNvPr id="15" name="TextBox 12">
            <a:extLst>
              <a:ext uri="{FF2B5EF4-FFF2-40B4-BE49-F238E27FC236}">
                <a16:creationId xmlns:a16="http://schemas.microsoft.com/office/drawing/2014/main" id="{BD0D7941-2BB7-4EDE-AA1D-E81871BB7E18}"/>
              </a:ext>
            </a:extLst>
          </p:cNvPr>
          <p:cNvSpPr txBox="1"/>
          <p:nvPr/>
        </p:nvSpPr>
        <p:spPr>
          <a:xfrm>
            <a:off x="11369448" y="764967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WEB DEVELOPMENT</a:t>
            </a:r>
          </a:p>
        </p:txBody>
      </p:sp>
      <p:sp>
        <p:nvSpPr>
          <p:cNvPr id="16" name="TextBox 13">
            <a:extLst>
              <a:ext uri="{FF2B5EF4-FFF2-40B4-BE49-F238E27FC236}">
                <a16:creationId xmlns:a16="http://schemas.microsoft.com/office/drawing/2014/main" id="{496AF6CC-EDD2-4294-BBA1-9C28FDF4A86C}"/>
              </a:ext>
            </a:extLst>
          </p:cNvPr>
          <p:cNvSpPr txBox="1"/>
          <p:nvPr/>
        </p:nvSpPr>
        <p:spPr>
          <a:xfrm>
            <a:off x="11364752" y="8176879"/>
            <a:ext cx="6636774" cy="2157450"/>
          </a:xfrm>
          <a:prstGeom prst="rect">
            <a:avLst/>
          </a:prstGeom>
        </p:spPr>
        <p:txBody>
          <a:bodyPr wrap="square" lIns="0" tIns="0" rIns="0" bIns="0" rtlCol="0" anchor="t">
            <a:spAutoFit/>
          </a:bodyPr>
          <a:lstStyle/>
          <a:p>
            <a:pPr marL="518160" lvl="1" indent="-259080">
              <a:lnSpc>
                <a:spcPts val="2500"/>
              </a:lnSpc>
              <a:buFont typeface="Arial,Sans-Serif"/>
              <a:buChar char="•"/>
            </a:pPr>
            <a:r>
              <a:rPr lang="en-US" sz="2400">
                <a:solidFill>
                  <a:schemeClr val="bg1">
                    <a:lumMod val="65000"/>
                  </a:schemeClr>
                </a:solidFill>
                <a:latin typeface="Calibri"/>
                <a:cs typeface="Calibri"/>
              </a:rPr>
              <a:t>Create Bar Graphs and Scatter Plots mapping the data </a:t>
            </a:r>
            <a:endParaRPr lang="en-US" sz="2400">
              <a:solidFill>
                <a:schemeClr val="bg1">
                  <a:lumMod val="65000"/>
                </a:schemeClr>
              </a:solidFill>
              <a:latin typeface="Calibri"/>
              <a:ea typeface="+mn-lt"/>
              <a:cs typeface="Calibri"/>
            </a:endParaRPr>
          </a:p>
          <a:p>
            <a:pPr marL="518160" lvl="1" indent="-259080">
              <a:buFont typeface="Arial,Sans-Serif"/>
              <a:buChar char="•"/>
            </a:pPr>
            <a:r>
              <a:rPr lang="en-US" sz="2400">
                <a:solidFill>
                  <a:schemeClr val="bg1">
                    <a:lumMod val="65000"/>
                  </a:schemeClr>
                </a:solidFill>
                <a:latin typeface="Calibri"/>
                <a:cs typeface="Calibri"/>
              </a:rPr>
              <a:t>Create Heat Maps for showing distribution of Grocery Stores, Dollar Stores and Fast Food Places</a:t>
            </a:r>
            <a:endParaRPr lang="en-US" sz="2400">
              <a:solidFill>
                <a:schemeClr val="bg1">
                  <a:lumMod val="65000"/>
                </a:schemeClr>
              </a:solidFill>
              <a:latin typeface="Calibri"/>
              <a:ea typeface="+mn-lt"/>
              <a:cs typeface="Calibri"/>
            </a:endParaRPr>
          </a:p>
          <a:p>
            <a:pPr marL="518160" lvl="1" indent="-259080">
              <a:lnSpc>
                <a:spcPts val="3359"/>
              </a:lnSpc>
              <a:buFont typeface="Arial"/>
              <a:buChar char="•"/>
            </a:pPr>
            <a:endParaRPr lang="en-US" sz="2400">
              <a:solidFill>
                <a:srgbClr val="9B9B9B"/>
              </a:solidFill>
              <a:latin typeface="Calibri"/>
              <a:cs typeface="Calibri"/>
            </a:endParaRPr>
          </a:p>
        </p:txBody>
      </p:sp>
      <p:sp>
        <p:nvSpPr>
          <p:cNvPr id="64" name="TextBox 15">
            <a:extLst>
              <a:ext uri="{FF2B5EF4-FFF2-40B4-BE49-F238E27FC236}">
                <a16:creationId xmlns:a16="http://schemas.microsoft.com/office/drawing/2014/main" id="{A58A3A08-5539-40BD-8153-55027CF83681}"/>
              </a:ext>
            </a:extLst>
          </p:cNvPr>
          <p:cNvSpPr txBox="1"/>
          <p:nvPr/>
        </p:nvSpPr>
        <p:spPr>
          <a:xfrm>
            <a:off x="2454048" y="2134474"/>
            <a:ext cx="4861152" cy="502702"/>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Choose Counties</a:t>
            </a:r>
            <a:endParaRPr lang="en-US"/>
          </a:p>
        </p:txBody>
      </p:sp>
      <p:sp>
        <p:nvSpPr>
          <p:cNvPr id="66" name="TextBox 16">
            <a:extLst>
              <a:ext uri="{FF2B5EF4-FFF2-40B4-BE49-F238E27FC236}">
                <a16:creationId xmlns:a16="http://schemas.microsoft.com/office/drawing/2014/main" id="{0656427E-C210-4F81-AD94-16B95B3CF337}"/>
              </a:ext>
            </a:extLst>
          </p:cNvPr>
          <p:cNvSpPr txBox="1"/>
          <p:nvPr/>
        </p:nvSpPr>
        <p:spPr>
          <a:xfrm>
            <a:off x="2235086" y="2649840"/>
            <a:ext cx="6568417" cy="4757906"/>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We chose 15 counties based Urban / Rural, Per Capita Income and % FRL (Percentage of School Students receiving Free or Reduced Price Lunch)</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 FRL – This has been considered as good indicator of poverty in a given area.</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Following websites were used to get the Income and FRL data:</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2"/>
              </a:rPr>
              <a:t>https</a:t>
            </a:r>
            <a:r>
              <a:rPr lang="en-US" sz="2400">
                <a:solidFill>
                  <a:srgbClr val="9B9B9B"/>
                </a:solidFill>
                <a:ea typeface="+mn-lt"/>
                <a:cs typeface="+mn-lt"/>
                <a:hlinkClick r:id="rId2">
                  <a:extLst>
                    <a:ext uri="{A12FA001-AC4F-418D-AE19-62706E023703}">
                      <ahyp:hlinkClr xmlns:ahyp="http://schemas.microsoft.com/office/drawing/2018/hyperlinkcolor" val="tx"/>
                    </a:ext>
                  </a:extLst>
                </a:hlinkClick>
              </a:rPr>
              <a:t>://fred.stlouisfed.org/</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3"/>
              </a:rPr>
              <a:t>https</a:t>
            </a:r>
            <a:r>
              <a:rPr lang="en-US" sz="2400">
                <a:solidFill>
                  <a:srgbClr val="9B9B9B"/>
                </a:solidFill>
                <a:ea typeface="+mn-lt"/>
                <a:cs typeface="+mn-lt"/>
                <a:hlinkClick r:id="rId3">
                  <a:extLst>
                    <a:ext uri="{A12FA001-AC4F-418D-AE19-62706E023703}">
                      <ahyp:hlinkClr xmlns:ahyp="http://schemas.microsoft.com/office/drawing/2018/hyperlinkcolor" val="tx"/>
                    </a:ext>
                  </a:extLst>
                </a:hlinkClick>
              </a:rPr>
              <a:t>://oraapp.doe.k12.ga.us</a:t>
            </a:r>
            <a:r>
              <a:rPr lang="en-US" sz="2400">
                <a:solidFill>
                  <a:srgbClr val="9B9B9B"/>
                </a:solidFill>
                <a:ea typeface="+mn-lt"/>
                <a:cs typeface="+mn-lt"/>
              </a:rPr>
              <a:t> </a:t>
            </a: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68" name="TextBox 17">
            <a:extLst>
              <a:ext uri="{FF2B5EF4-FFF2-40B4-BE49-F238E27FC236}">
                <a16:creationId xmlns:a16="http://schemas.microsoft.com/office/drawing/2014/main" id="{C640D345-B424-4324-A038-67FA593CF218}"/>
              </a:ext>
            </a:extLst>
          </p:cNvPr>
          <p:cNvSpPr txBox="1"/>
          <p:nvPr/>
        </p:nvSpPr>
        <p:spPr>
          <a:xfrm>
            <a:off x="1023711" y="2130908"/>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01</a:t>
            </a:r>
          </a:p>
        </p:txBody>
      </p:sp>
      <p:sp>
        <p:nvSpPr>
          <p:cNvPr id="70" name="TextBox 18">
            <a:extLst>
              <a:ext uri="{FF2B5EF4-FFF2-40B4-BE49-F238E27FC236}">
                <a16:creationId xmlns:a16="http://schemas.microsoft.com/office/drawing/2014/main" id="{5B253DBD-C2BC-48C5-B12B-86AEFBF38714}"/>
              </a:ext>
            </a:extLst>
          </p:cNvPr>
          <p:cNvSpPr txBox="1"/>
          <p:nvPr/>
        </p:nvSpPr>
        <p:spPr>
          <a:xfrm>
            <a:off x="11369448" y="2130908"/>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Use APIs</a:t>
            </a:r>
          </a:p>
        </p:txBody>
      </p:sp>
      <p:sp>
        <p:nvSpPr>
          <p:cNvPr id="72" name="TextBox 19">
            <a:extLst>
              <a:ext uri="{FF2B5EF4-FFF2-40B4-BE49-F238E27FC236}">
                <a16:creationId xmlns:a16="http://schemas.microsoft.com/office/drawing/2014/main" id="{6871C1F5-6EAB-4AF3-B7C9-F45C3C07C327}"/>
              </a:ext>
            </a:extLst>
          </p:cNvPr>
          <p:cNvSpPr txBox="1"/>
          <p:nvPr/>
        </p:nvSpPr>
        <p:spPr>
          <a:xfrm>
            <a:off x="11354980" y="2664308"/>
            <a:ext cx="6467138" cy="2380588"/>
          </a:xfrm>
          <a:prstGeom prst="rect">
            <a:avLst/>
          </a:prstGeom>
        </p:spPr>
        <p:txBody>
          <a:bodyPr wrap="square" lIns="0" tIns="0" rIns="0" bIns="0" rtlCol="0" anchor="t">
            <a:spAutoFit/>
          </a:bodyPr>
          <a:lstStyle/>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Using Foursquare APIs we got the location and names of:</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Grocery Stores</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Dollar Stores</a:t>
            </a:r>
          </a:p>
          <a:p>
            <a:pPr marL="975360" lvl="2" indent="-259080">
              <a:buFont typeface="Arial,Sans-Serif" panose="020B0604020202020204" pitchFamily="34" charset="0"/>
              <a:buChar char="•"/>
            </a:pPr>
            <a:r>
              <a:rPr lang="en-US" sz="2400">
                <a:solidFill>
                  <a:schemeClr val="bg1">
                    <a:lumMod val="65000"/>
                  </a:schemeClr>
                </a:solidFill>
                <a:latin typeface="Calibri"/>
                <a:cs typeface="Calibri"/>
              </a:rPr>
              <a:t>Fast Food Places</a:t>
            </a:r>
            <a:endParaRPr lang="en-US" sz="2400">
              <a:solidFill>
                <a:schemeClr val="bg1">
                  <a:lumMod val="65000"/>
                </a:schemeClr>
              </a:solidFill>
              <a:latin typeface="Calibri"/>
              <a:ea typeface="+mn-lt"/>
              <a:cs typeface="Calibri"/>
            </a:endParaRPr>
          </a:p>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Must be within a radius of 5-6 miles of County</a:t>
            </a:r>
            <a:endParaRPr lang="en-US" sz="2400">
              <a:solidFill>
                <a:schemeClr val="bg1">
                  <a:lumMod val="65000"/>
                </a:schemeClr>
              </a:solidFill>
              <a:latin typeface="Calibri"/>
              <a:ea typeface="+mn-lt"/>
              <a:cs typeface="Calibri"/>
            </a:endParaRPr>
          </a:p>
          <a:p>
            <a:pPr marL="342900" lvl="0" indent="-342900" algn="l">
              <a:lnSpc>
                <a:spcPts val="3359"/>
              </a:lnSpc>
              <a:spcBef>
                <a:spcPct val="0"/>
              </a:spcBef>
              <a:buFont typeface="Arial" panose="020B0604020202020204" pitchFamily="34" charset="0"/>
              <a:buChar char="•"/>
            </a:pPr>
            <a:endParaRPr lang="en-US" sz="2400">
              <a:solidFill>
                <a:schemeClr val="bg1">
                  <a:lumMod val="65000"/>
                </a:schemeClr>
              </a:solidFill>
              <a:latin typeface="Calibri"/>
              <a:cs typeface="Calibri"/>
            </a:endParaRPr>
          </a:p>
        </p:txBody>
      </p:sp>
      <p:sp>
        <p:nvSpPr>
          <p:cNvPr id="76" name="TextBox 17">
            <a:extLst>
              <a:ext uri="{FF2B5EF4-FFF2-40B4-BE49-F238E27FC236}">
                <a16:creationId xmlns:a16="http://schemas.microsoft.com/office/drawing/2014/main" id="{D4E1B810-2194-4D89-BBA8-5684511F1B79}"/>
              </a:ext>
            </a:extLst>
          </p:cNvPr>
          <p:cNvSpPr txBox="1"/>
          <p:nvPr/>
        </p:nvSpPr>
        <p:spPr>
          <a:xfrm>
            <a:off x="1023711" y="7641558"/>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02</a:t>
            </a:r>
          </a:p>
        </p:txBody>
      </p:sp>
      <p:sp>
        <p:nvSpPr>
          <p:cNvPr id="78" name="TextBox 17">
            <a:extLst>
              <a:ext uri="{FF2B5EF4-FFF2-40B4-BE49-F238E27FC236}">
                <a16:creationId xmlns:a16="http://schemas.microsoft.com/office/drawing/2014/main" id="{983B2837-E258-4CFB-BFCC-6D82F211E929}"/>
              </a:ext>
            </a:extLst>
          </p:cNvPr>
          <p:cNvSpPr txBox="1"/>
          <p:nvPr/>
        </p:nvSpPr>
        <p:spPr>
          <a:xfrm>
            <a:off x="9945574" y="2130908"/>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03</a:t>
            </a:r>
          </a:p>
        </p:txBody>
      </p:sp>
      <p:sp>
        <p:nvSpPr>
          <p:cNvPr id="80" name="TextBox 17">
            <a:extLst>
              <a:ext uri="{FF2B5EF4-FFF2-40B4-BE49-F238E27FC236}">
                <a16:creationId xmlns:a16="http://schemas.microsoft.com/office/drawing/2014/main" id="{DC201AA2-6735-4751-8732-BE52A5A776CF}"/>
              </a:ext>
            </a:extLst>
          </p:cNvPr>
          <p:cNvSpPr txBox="1"/>
          <p:nvPr/>
        </p:nvSpPr>
        <p:spPr>
          <a:xfrm>
            <a:off x="9945574" y="4890293"/>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04</a:t>
            </a:r>
          </a:p>
        </p:txBody>
      </p:sp>
      <p:sp>
        <p:nvSpPr>
          <p:cNvPr id="82" name="TextBox 17">
            <a:extLst>
              <a:ext uri="{FF2B5EF4-FFF2-40B4-BE49-F238E27FC236}">
                <a16:creationId xmlns:a16="http://schemas.microsoft.com/office/drawing/2014/main" id="{E3C1F106-4072-4BC5-A360-C6DA92426653}"/>
              </a:ext>
            </a:extLst>
          </p:cNvPr>
          <p:cNvSpPr txBox="1"/>
          <p:nvPr/>
        </p:nvSpPr>
        <p:spPr>
          <a:xfrm>
            <a:off x="9945574" y="7649679"/>
            <a:ext cx="1204912" cy="1012825"/>
          </a:xfrm>
          <a:prstGeom prst="rect">
            <a:avLst/>
          </a:prstGeom>
        </p:spPr>
        <p:txBody>
          <a:bodyPr lIns="0" tIns="0" rIns="0" bIns="0" rtlCol="0" anchor="t">
            <a:spAutoFit/>
          </a:bodyPr>
          <a:lstStyle/>
          <a:p>
            <a:pPr marL="0" lvl="0" indent="0" algn="ctr">
              <a:lnSpc>
                <a:spcPts val="7700"/>
              </a:lnSpc>
            </a:pPr>
            <a:r>
              <a:rPr lang="en-US" sz="7000" b="1">
                <a:solidFill>
                  <a:srgbClr val="9B9B9B">
                    <a:alpha val="49804"/>
                  </a:srgbClr>
                </a:solidFill>
                <a:latin typeface="Public Sans Bold"/>
              </a:rPr>
              <a:t>05</a:t>
            </a:r>
          </a:p>
        </p:txBody>
      </p:sp>
      <p:sp>
        <p:nvSpPr>
          <p:cNvPr id="84" name="TextBox 2">
            <a:extLst>
              <a:ext uri="{FF2B5EF4-FFF2-40B4-BE49-F238E27FC236}">
                <a16:creationId xmlns:a16="http://schemas.microsoft.com/office/drawing/2014/main" id="{16CCB678-A352-4469-AD9E-4EC01F77E8F6}"/>
              </a:ext>
            </a:extLst>
          </p:cNvPr>
          <p:cNvSpPr txBox="1"/>
          <p:nvPr/>
        </p:nvSpPr>
        <p:spPr>
          <a:xfrm>
            <a:off x="533400" y="398624"/>
            <a:ext cx="14022501" cy="1085850"/>
          </a:xfrm>
          <a:prstGeom prst="rect">
            <a:avLst/>
          </a:prstGeom>
        </p:spPr>
        <p:txBody>
          <a:bodyPr lIns="0" tIns="0" rIns="0" bIns="0" rtlCol="0" anchor="t">
            <a:spAutoFit/>
          </a:bodyPr>
          <a:lstStyle/>
          <a:p>
            <a:pPr>
              <a:lnSpc>
                <a:spcPts val="8250"/>
              </a:lnSpc>
            </a:pPr>
            <a:r>
              <a:rPr lang="en-US" sz="7500" b="1">
                <a:latin typeface="Public Sans Bold"/>
              </a:rPr>
              <a:t>Data Analysis Process Steps</a:t>
            </a:r>
            <a:endParaRPr lang="en-US" sz="7500">
              <a:latin typeface="Public Sans Bold"/>
            </a:endParaRPr>
          </a:p>
        </p:txBody>
      </p:sp>
      <p:sp>
        <p:nvSpPr>
          <p:cNvPr id="3" name="TextBox 3">
            <a:extLst>
              <a:ext uri="{FF2B5EF4-FFF2-40B4-BE49-F238E27FC236}">
                <a16:creationId xmlns:a16="http://schemas.microsoft.com/office/drawing/2014/main" id="{2569190C-3D2F-4639-A7F5-F5979FC6CDBD}"/>
              </a:ext>
            </a:extLst>
          </p:cNvPr>
          <p:cNvSpPr txBox="1"/>
          <p:nvPr/>
        </p:nvSpPr>
        <p:spPr>
          <a:xfrm>
            <a:off x="249965" y="-12197064"/>
            <a:ext cx="5264263" cy="1846659"/>
          </a:xfrm>
          <a:prstGeom prst="rect">
            <a:avLst/>
          </a:prstGeom>
        </p:spPr>
        <p:txBody>
          <a:bodyPr wrap="square" lIns="0" tIns="0" rIns="0" bIns="0" rtlCol="0" anchor="t">
            <a:spAutoFit/>
          </a:bodyPr>
          <a:lstStyle/>
          <a:p>
            <a:pPr marL="0" lvl="0" indent="0" algn="ctr"/>
            <a:r>
              <a:rPr lang="en-US" sz="6000" b="1">
                <a:solidFill>
                  <a:srgbClr val="000000"/>
                </a:solidFill>
                <a:latin typeface="Public Sans Bold"/>
              </a:rPr>
              <a:t>Data </a:t>
            </a:r>
            <a:r>
              <a:rPr lang="en-US" sz="5400" b="1">
                <a:solidFill>
                  <a:srgbClr val="000000"/>
                </a:solidFill>
                <a:latin typeface="Public Sans Bold"/>
              </a:rPr>
              <a:t>Gathering</a:t>
            </a:r>
            <a:r>
              <a:rPr lang="en-US" sz="6000" b="1">
                <a:solidFill>
                  <a:srgbClr val="000000"/>
                </a:solidFill>
                <a:latin typeface="Public Sans Bold"/>
              </a:rPr>
              <a:t> and Analysis</a:t>
            </a:r>
            <a:endParaRPr lang="en-US"/>
          </a:p>
        </p:txBody>
      </p:sp>
      <p:pic>
        <p:nvPicPr>
          <p:cNvPr id="4" name="Picture 3" descr="A picture containing different, several, vegetable, variety&#10;&#10;Description automatically generated">
            <a:extLst>
              <a:ext uri="{FF2B5EF4-FFF2-40B4-BE49-F238E27FC236}">
                <a16:creationId xmlns:a16="http://schemas.microsoft.com/office/drawing/2014/main" id="{9C9831BB-82FD-40B1-A977-965D854D4962}"/>
              </a:ext>
            </a:extLst>
          </p:cNvPr>
          <p:cNvPicPr>
            <a:picLocks noChangeAspect="1"/>
          </p:cNvPicPr>
          <p:nvPr/>
        </p:nvPicPr>
        <p:blipFill rotWithShape="1">
          <a:blip r:embed="rId4">
            <a:extLst>
              <a:ext uri="{28A0092B-C50C-407E-A947-70E740481C1C}">
                <a14:useLocalDpi xmlns:a14="http://schemas.microsoft.com/office/drawing/2010/main" val="0"/>
              </a:ext>
            </a:extLst>
          </a:blip>
          <a:srcRect l="30624" t="-115" r="-56" b="-24"/>
          <a:stretch/>
        </p:blipFill>
        <p:spPr>
          <a:xfrm>
            <a:off x="6847723" y="-14822871"/>
            <a:ext cx="11879644" cy="10287746"/>
          </a:xfrm>
          <a:prstGeom prst="rect">
            <a:avLst/>
          </a:prstGeom>
        </p:spPr>
      </p:pic>
      <p:pic>
        <p:nvPicPr>
          <p:cNvPr id="19" name="Picture 2" descr="Table&#10;&#10;Description automatically generated">
            <a:extLst>
              <a:ext uri="{FF2B5EF4-FFF2-40B4-BE49-F238E27FC236}">
                <a16:creationId xmlns:a16="http://schemas.microsoft.com/office/drawing/2014/main" id="{63C5C5AA-F975-4C7A-B0B8-E25C48C214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41233" y="4184730"/>
            <a:ext cx="3300628" cy="1931044"/>
          </a:xfrm>
          <a:prstGeom prst="rect">
            <a:avLst/>
          </a:prstGeom>
        </p:spPr>
      </p:pic>
      <p:pic>
        <p:nvPicPr>
          <p:cNvPr id="22" name="Picture 2">
            <a:extLst>
              <a:ext uri="{FF2B5EF4-FFF2-40B4-BE49-F238E27FC236}">
                <a16:creationId xmlns:a16="http://schemas.microsoft.com/office/drawing/2014/main" id="{2F241730-DFA3-4FA4-B5CB-82DE9AAE3A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72750" y="3367990"/>
            <a:ext cx="2852389" cy="359442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53D2D5B-9F44-45F3-A468-486C1E2C583C}"/>
              </a:ext>
            </a:extLst>
          </p:cNvPr>
          <p:cNvSpPr txBox="1"/>
          <p:nvPr/>
        </p:nvSpPr>
        <p:spPr>
          <a:xfrm>
            <a:off x="292895" y="-1618550"/>
            <a:ext cx="8427029" cy="840230"/>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5400" b="1">
                <a:latin typeface="Calibri"/>
                <a:ea typeface="+mj-ea"/>
                <a:cs typeface="Calibri"/>
              </a:rPr>
              <a:t>Final County Data Frame</a:t>
            </a:r>
          </a:p>
        </p:txBody>
      </p:sp>
    </p:spTree>
    <p:extLst>
      <p:ext uri="{BB962C8B-B14F-4D97-AF65-F5344CB8AC3E}">
        <p14:creationId xmlns:p14="http://schemas.microsoft.com/office/powerpoint/2010/main" val="3210144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CC70409-A54A-FA49-8DB5-A6D0EBA498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2945" y="2795769"/>
            <a:ext cx="9464146" cy="5562600"/>
          </a:xfrm>
          <a:prstGeom prst="rect">
            <a:avLst/>
          </a:prstGeom>
        </p:spPr>
      </p:pic>
      <p:pic>
        <p:nvPicPr>
          <p:cNvPr id="1026" name="Picture 2">
            <a:extLst>
              <a:ext uri="{FF2B5EF4-FFF2-40B4-BE49-F238E27FC236}">
                <a16:creationId xmlns:a16="http://schemas.microsoft.com/office/drawing/2014/main" id="{8A5A5465-5907-4440-8646-1ECD2C687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3384" y="11332"/>
            <a:ext cx="8234616" cy="102788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059A36-85B0-B94B-98AF-201F440F400C}"/>
              </a:ext>
            </a:extLst>
          </p:cNvPr>
          <p:cNvSpPr txBox="1"/>
          <p:nvPr/>
        </p:nvSpPr>
        <p:spPr>
          <a:xfrm>
            <a:off x="206085" y="1824918"/>
            <a:ext cx="8427029" cy="840230"/>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5400" b="1">
                <a:latin typeface="Calibri"/>
                <a:ea typeface="+mj-ea"/>
                <a:cs typeface="Calibri"/>
              </a:rPr>
              <a:t>Final County Data Frame</a:t>
            </a:r>
          </a:p>
        </p:txBody>
      </p:sp>
      <p:pic>
        <p:nvPicPr>
          <p:cNvPr id="6" name="Picture 5">
            <a:extLst>
              <a:ext uri="{FF2B5EF4-FFF2-40B4-BE49-F238E27FC236}">
                <a16:creationId xmlns:a16="http://schemas.microsoft.com/office/drawing/2014/main" id="{A065D223-E533-4E42-9E08-735A691C991E}"/>
              </a:ext>
            </a:extLst>
          </p:cNvPr>
          <p:cNvPicPr>
            <a:picLocks noChangeAspect="1"/>
          </p:cNvPicPr>
          <p:nvPr/>
        </p:nvPicPr>
        <p:blipFill>
          <a:blip r:embed="rId4"/>
          <a:srcRect r="1101"/>
          <a:stretch>
            <a:fillRect/>
          </a:stretch>
        </p:blipFill>
        <p:spPr>
          <a:xfrm>
            <a:off x="19507088" y="-4767611"/>
            <a:ext cx="20679526" cy="23200898"/>
          </a:xfrm>
          <a:prstGeom prst="rect">
            <a:avLst/>
          </a:prstGeom>
        </p:spPr>
      </p:pic>
      <p:sp>
        <p:nvSpPr>
          <p:cNvPr id="7" name="TextBox 3">
            <a:extLst>
              <a:ext uri="{FF2B5EF4-FFF2-40B4-BE49-F238E27FC236}">
                <a16:creationId xmlns:a16="http://schemas.microsoft.com/office/drawing/2014/main" id="{D3993AB7-D546-4872-B999-9FBE5BB8272A}"/>
              </a:ext>
            </a:extLst>
          </p:cNvPr>
          <p:cNvSpPr txBox="1"/>
          <p:nvPr/>
        </p:nvSpPr>
        <p:spPr>
          <a:xfrm>
            <a:off x="-8534400" y="4686300"/>
            <a:ext cx="7162800" cy="1400383"/>
          </a:xfrm>
          <a:prstGeom prst="rect">
            <a:avLst/>
          </a:prstGeom>
        </p:spPr>
        <p:txBody>
          <a:bodyPr vert="horz" wrap="square" lIns="91440" tIns="45720" rIns="91440" bIns="4572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ts val="600"/>
              </a:spcAft>
            </a:pPr>
            <a:r>
              <a:rPr lang="en-US" sz="400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err="1">
                <a:latin typeface="Calibri" panose="020F0502020204030204" pitchFamily="34" charset="0"/>
                <a:ea typeface="+mj-ea"/>
                <a:cs typeface="Calibri" panose="020F0502020204030204" pitchFamily="34" charset="0"/>
                <a:hlinkClick r:id="rId5"/>
              </a:rPr>
              <a:t>app.genmymodel.com</a:t>
            </a:r>
            <a:endParaRPr lang="en-US" sz="4000">
              <a:latin typeface="Calibri" panose="020F0502020204030204" pitchFamily="34" charset="0"/>
              <a:ea typeface="+mj-ea"/>
              <a:cs typeface="Calibri" panose="020F0502020204030204" pitchFamily="34" charset="0"/>
            </a:endParaRPr>
          </a:p>
        </p:txBody>
      </p:sp>
      <p:sp>
        <p:nvSpPr>
          <p:cNvPr id="9" name="TextBox 5">
            <a:extLst>
              <a:ext uri="{FF2B5EF4-FFF2-40B4-BE49-F238E27FC236}">
                <a16:creationId xmlns:a16="http://schemas.microsoft.com/office/drawing/2014/main" id="{717A15C6-E2E6-4570-8D92-E2D8FCC5BA0C}"/>
              </a:ext>
            </a:extLst>
          </p:cNvPr>
          <p:cNvSpPr txBox="1"/>
          <p:nvPr/>
        </p:nvSpPr>
        <p:spPr>
          <a:xfrm>
            <a:off x="-10119527" y="180453"/>
            <a:ext cx="7660935" cy="646331"/>
          </a:xfrm>
          <a:prstGeom prst="rect">
            <a:avLst/>
          </a:prstGeom>
        </p:spPr>
        <p:txBody>
          <a:bodyPr vert="horz" lIns="91440" tIns="45720" rIns="91440" bIns="4572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pic>
        <p:nvPicPr>
          <p:cNvPr id="10" name="Picture 9" descr="Logo&#10;&#10;Description automatically generated">
            <a:extLst>
              <a:ext uri="{FF2B5EF4-FFF2-40B4-BE49-F238E27FC236}">
                <a16:creationId xmlns:a16="http://schemas.microsoft.com/office/drawing/2014/main" id="{43E3B831-4118-4AF3-8222-D7E71D139AB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93077" y="-2299405"/>
            <a:ext cx="914400" cy="914400"/>
          </a:xfrm>
          <a:prstGeom prst="rect">
            <a:avLst/>
          </a:prstGeom>
        </p:spPr>
      </p:pic>
      <p:pic>
        <p:nvPicPr>
          <p:cNvPr id="11" name="Picture 10" descr="Logo&#10;&#10;Description automatically generated">
            <a:extLst>
              <a:ext uri="{FF2B5EF4-FFF2-40B4-BE49-F238E27FC236}">
                <a16:creationId xmlns:a16="http://schemas.microsoft.com/office/drawing/2014/main" id="{8DC7151B-6FAF-498B-B723-9327CA382D4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0800000">
            <a:off x="8067048" y="10844690"/>
            <a:ext cx="914400" cy="914400"/>
          </a:xfrm>
          <a:prstGeom prst="rect">
            <a:avLst/>
          </a:prstGeom>
        </p:spPr>
      </p:pic>
      <p:sp>
        <p:nvSpPr>
          <p:cNvPr id="3" name="TextBox 6">
            <a:extLst>
              <a:ext uri="{FF2B5EF4-FFF2-40B4-BE49-F238E27FC236}">
                <a16:creationId xmlns:a16="http://schemas.microsoft.com/office/drawing/2014/main" id="{FA940819-40C8-4626-BC67-24B10AEF1DBD}"/>
              </a:ext>
            </a:extLst>
          </p:cNvPr>
          <p:cNvSpPr txBox="1"/>
          <p:nvPr/>
        </p:nvSpPr>
        <p:spPr>
          <a:xfrm>
            <a:off x="-14444990" y="7180492"/>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Get Location Info</a:t>
            </a:r>
            <a:endParaRPr lang="en-US" sz="3000">
              <a:solidFill>
                <a:srgbClr val="000000"/>
              </a:solidFill>
              <a:latin typeface="Public Sans Bold"/>
            </a:endParaRPr>
          </a:p>
        </p:txBody>
      </p:sp>
      <p:sp>
        <p:nvSpPr>
          <p:cNvPr id="4" name="TextBox 7">
            <a:extLst>
              <a:ext uri="{FF2B5EF4-FFF2-40B4-BE49-F238E27FC236}">
                <a16:creationId xmlns:a16="http://schemas.microsoft.com/office/drawing/2014/main" id="{B7B3511F-4F5B-4B3B-A795-C611092F9964}"/>
              </a:ext>
            </a:extLst>
          </p:cNvPr>
          <p:cNvSpPr txBox="1"/>
          <p:nvPr/>
        </p:nvSpPr>
        <p:spPr>
          <a:xfrm>
            <a:off x="-14658009" y="7684983"/>
            <a:ext cx="6901189" cy="2141805"/>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Get the Latitude and Longitude of Counties</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We took the Latitude and Longitude of the County Court as the center of each county.</a:t>
            </a:r>
            <a:endParaRPr lang="en-US" sz="2400">
              <a:ea typeface="+mn-lt"/>
              <a:cs typeface="+mn-lt"/>
            </a:endParaRPr>
          </a:p>
          <a:p>
            <a:pPr marL="742950" lvl="1" indent="-285750">
              <a:lnSpc>
                <a:spcPts val="3359"/>
              </a:lnSpc>
              <a:buFont typeface="Arial"/>
              <a:buChar char="•"/>
            </a:pP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14" name="TextBox 9">
            <a:extLst>
              <a:ext uri="{FF2B5EF4-FFF2-40B4-BE49-F238E27FC236}">
                <a16:creationId xmlns:a16="http://schemas.microsoft.com/office/drawing/2014/main" id="{7D6C99C9-BA28-4125-BBE8-F4C391D10D9D}"/>
              </a:ext>
            </a:extLst>
          </p:cNvPr>
          <p:cNvSpPr txBox="1"/>
          <p:nvPr/>
        </p:nvSpPr>
        <p:spPr>
          <a:xfrm>
            <a:off x="28297423" y="370388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VISUALIZATIONS</a:t>
            </a:r>
          </a:p>
        </p:txBody>
      </p:sp>
      <p:sp>
        <p:nvSpPr>
          <p:cNvPr id="16" name="TextBox 10">
            <a:extLst>
              <a:ext uri="{FF2B5EF4-FFF2-40B4-BE49-F238E27FC236}">
                <a16:creationId xmlns:a16="http://schemas.microsoft.com/office/drawing/2014/main" id="{AB5E2B3D-2CEB-4A28-B30A-312F91BCDA95}"/>
              </a:ext>
            </a:extLst>
          </p:cNvPr>
          <p:cNvSpPr txBox="1"/>
          <p:nvPr/>
        </p:nvSpPr>
        <p:spPr>
          <a:xfrm>
            <a:off x="28078461" y="4274202"/>
            <a:ext cx="6828848" cy="2215991"/>
          </a:xfrm>
          <a:prstGeom prst="rect">
            <a:avLst/>
          </a:prstGeom>
        </p:spPr>
        <p:txBody>
          <a:bodyPr wrap="square" lIns="0" tIns="0" rIns="0" bIns="0" rtlCol="0" anchor="t">
            <a:spAutoFit/>
          </a:bodyPr>
          <a:lstStyle/>
          <a:p>
            <a:pPr marL="518160" lvl="1" indent="-259080">
              <a:buFont typeface="Arial,Sans-Serif"/>
              <a:buChar char="•"/>
            </a:pPr>
            <a:r>
              <a:rPr lang="en-US" sz="2400">
                <a:solidFill>
                  <a:schemeClr val="bg1">
                    <a:lumMod val="65000"/>
                  </a:schemeClr>
                </a:solidFill>
                <a:latin typeface="Calibri"/>
                <a:ea typeface="+mn-lt"/>
                <a:cs typeface="+mn-lt"/>
              </a:rPr>
              <a:t>Bring this data into separate Panda Data Frame for Grocery Stores, Dollar Stores and Fast Food Places</a:t>
            </a:r>
            <a:endParaRPr lang="en-US"/>
          </a:p>
          <a:p>
            <a:pPr marL="518160" lvl="1" indent="-259080">
              <a:buFont typeface="Arial,Sans-Serif"/>
              <a:buChar char="•"/>
            </a:pPr>
            <a:r>
              <a:rPr lang="en-US" sz="2400">
                <a:solidFill>
                  <a:schemeClr val="bg1">
                    <a:lumMod val="65000"/>
                  </a:schemeClr>
                </a:solidFill>
                <a:latin typeface="Calibri"/>
                <a:ea typeface="+mn-lt"/>
                <a:cs typeface="+mn-lt"/>
              </a:rPr>
              <a:t>Perform Totals for each category per County</a:t>
            </a:r>
          </a:p>
          <a:p>
            <a:pPr marL="518160" lvl="1" indent="-259080">
              <a:buFont typeface="Arial,Sans-Serif"/>
              <a:buChar char="•"/>
            </a:pPr>
            <a:r>
              <a:rPr lang="en-US" sz="2400">
                <a:solidFill>
                  <a:schemeClr val="bg1">
                    <a:lumMod val="65000"/>
                  </a:schemeClr>
                </a:solidFill>
                <a:latin typeface="Calibri"/>
                <a:ea typeface="+mn-lt"/>
                <a:cs typeface="+mn-lt"/>
              </a:rPr>
              <a:t>Store this data in our PostgreSQL Database and JSON files.</a:t>
            </a:r>
          </a:p>
          <a:p>
            <a:pPr marL="518160" lvl="1" indent="-259080" algn="l">
              <a:buFont typeface="Arial"/>
              <a:buChar char="•"/>
            </a:pPr>
            <a:endParaRPr lang="en-US" sz="2400">
              <a:solidFill>
                <a:srgbClr val="9B9B9B"/>
              </a:solidFill>
              <a:latin typeface="Calibri"/>
              <a:cs typeface="Calibri"/>
            </a:endParaRPr>
          </a:p>
        </p:txBody>
      </p:sp>
      <p:sp>
        <p:nvSpPr>
          <p:cNvPr id="18" name="TextBox 12">
            <a:extLst>
              <a:ext uri="{FF2B5EF4-FFF2-40B4-BE49-F238E27FC236}">
                <a16:creationId xmlns:a16="http://schemas.microsoft.com/office/drawing/2014/main" id="{B98724F3-ABD2-4510-9FD9-BF97AF3A15D5}"/>
              </a:ext>
            </a:extLst>
          </p:cNvPr>
          <p:cNvSpPr txBox="1"/>
          <p:nvPr/>
        </p:nvSpPr>
        <p:spPr>
          <a:xfrm>
            <a:off x="28297423" y="646327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WEB DEVELOPMENT</a:t>
            </a:r>
          </a:p>
        </p:txBody>
      </p:sp>
      <p:sp>
        <p:nvSpPr>
          <p:cNvPr id="20" name="TextBox 13">
            <a:extLst>
              <a:ext uri="{FF2B5EF4-FFF2-40B4-BE49-F238E27FC236}">
                <a16:creationId xmlns:a16="http://schemas.microsoft.com/office/drawing/2014/main" id="{279BA9A0-3E07-48D5-BDB0-37BFB65AEE79}"/>
              </a:ext>
            </a:extLst>
          </p:cNvPr>
          <p:cNvSpPr txBox="1"/>
          <p:nvPr/>
        </p:nvSpPr>
        <p:spPr>
          <a:xfrm>
            <a:off x="28292727" y="6990474"/>
            <a:ext cx="6636774" cy="2157450"/>
          </a:xfrm>
          <a:prstGeom prst="rect">
            <a:avLst/>
          </a:prstGeom>
        </p:spPr>
        <p:txBody>
          <a:bodyPr wrap="square" lIns="0" tIns="0" rIns="0" bIns="0" rtlCol="0" anchor="t">
            <a:spAutoFit/>
          </a:bodyPr>
          <a:lstStyle/>
          <a:p>
            <a:pPr marL="518160" lvl="1" indent="-259080">
              <a:lnSpc>
                <a:spcPts val="2500"/>
              </a:lnSpc>
              <a:buFont typeface="Arial,Sans-Serif"/>
              <a:buChar char="•"/>
            </a:pPr>
            <a:r>
              <a:rPr lang="en-US" sz="2400">
                <a:solidFill>
                  <a:schemeClr val="bg1">
                    <a:lumMod val="65000"/>
                  </a:schemeClr>
                </a:solidFill>
                <a:latin typeface="Calibri"/>
                <a:cs typeface="Calibri"/>
              </a:rPr>
              <a:t>Create Bar Graphs and Scatter Plots mapping the data </a:t>
            </a:r>
            <a:endParaRPr lang="en-US" sz="2400">
              <a:solidFill>
                <a:schemeClr val="bg1">
                  <a:lumMod val="65000"/>
                </a:schemeClr>
              </a:solidFill>
              <a:latin typeface="Calibri"/>
              <a:ea typeface="+mn-lt"/>
              <a:cs typeface="Calibri"/>
            </a:endParaRPr>
          </a:p>
          <a:p>
            <a:pPr marL="518160" lvl="1" indent="-259080">
              <a:buFont typeface="Arial,Sans-Serif"/>
              <a:buChar char="•"/>
            </a:pPr>
            <a:r>
              <a:rPr lang="en-US" sz="2400">
                <a:solidFill>
                  <a:schemeClr val="bg1">
                    <a:lumMod val="65000"/>
                  </a:schemeClr>
                </a:solidFill>
                <a:latin typeface="Calibri"/>
                <a:cs typeface="Calibri"/>
              </a:rPr>
              <a:t>Create Heat Maps for showing distribution of Grocery Stores, Dollar Stores and Fast Food Places</a:t>
            </a:r>
            <a:endParaRPr lang="en-US" sz="2400">
              <a:solidFill>
                <a:schemeClr val="bg1">
                  <a:lumMod val="65000"/>
                </a:schemeClr>
              </a:solidFill>
              <a:latin typeface="Calibri"/>
              <a:ea typeface="+mn-lt"/>
              <a:cs typeface="Calibri"/>
            </a:endParaRPr>
          </a:p>
          <a:p>
            <a:pPr marL="518160" lvl="1" indent="-259080">
              <a:lnSpc>
                <a:spcPts val="3359"/>
              </a:lnSpc>
              <a:buFont typeface="Arial"/>
              <a:buChar char="•"/>
            </a:pPr>
            <a:endParaRPr lang="en-US" sz="2400">
              <a:solidFill>
                <a:srgbClr val="9B9B9B"/>
              </a:solidFill>
              <a:latin typeface="Calibri"/>
              <a:cs typeface="Calibri"/>
            </a:endParaRPr>
          </a:p>
        </p:txBody>
      </p:sp>
      <p:sp>
        <p:nvSpPr>
          <p:cNvPr id="22" name="TextBox 15">
            <a:extLst>
              <a:ext uri="{FF2B5EF4-FFF2-40B4-BE49-F238E27FC236}">
                <a16:creationId xmlns:a16="http://schemas.microsoft.com/office/drawing/2014/main" id="{CECD53CF-6D82-4BC9-A614-628CBEF40003}"/>
              </a:ext>
            </a:extLst>
          </p:cNvPr>
          <p:cNvSpPr txBox="1"/>
          <p:nvPr/>
        </p:nvSpPr>
        <p:spPr>
          <a:xfrm>
            <a:off x="-14444990" y="1671487"/>
            <a:ext cx="4861152" cy="502702"/>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Choose Counties</a:t>
            </a:r>
            <a:endParaRPr lang="en-US"/>
          </a:p>
        </p:txBody>
      </p:sp>
      <p:sp>
        <p:nvSpPr>
          <p:cNvPr id="24" name="TextBox 16">
            <a:extLst>
              <a:ext uri="{FF2B5EF4-FFF2-40B4-BE49-F238E27FC236}">
                <a16:creationId xmlns:a16="http://schemas.microsoft.com/office/drawing/2014/main" id="{322E666F-005B-46D7-ACDA-2D6C369005DF}"/>
              </a:ext>
            </a:extLst>
          </p:cNvPr>
          <p:cNvSpPr txBox="1"/>
          <p:nvPr/>
        </p:nvSpPr>
        <p:spPr>
          <a:xfrm>
            <a:off x="-14663952" y="2186853"/>
            <a:ext cx="6568417" cy="4757906"/>
          </a:xfrm>
          <a:prstGeom prst="rect">
            <a:avLst/>
          </a:prstGeom>
        </p:spPr>
        <p:txBody>
          <a:bodyPr wrap="square" lIns="0" tIns="0" rIns="0" bIns="0" rtlCol="0" anchor="t">
            <a:spAutoFit/>
          </a:bodyPr>
          <a:lstStyle/>
          <a:p>
            <a:pPr marL="742950" lvl="1" indent="-285750">
              <a:lnSpc>
                <a:spcPts val="3359"/>
              </a:lnSpc>
              <a:buFont typeface="Arial"/>
              <a:buChar char="•"/>
            </a:pPr>
            <a:r>
              <a:rPr lang="en-US" sz="2400">
                <a:solidFill>
                  <a:srgbClr val="9B9B9B"/>
                </a:solidFill>
                <a:ea typeface="+mn-lt"/>
                <a:cs typeface="+mn-lt"/>
              </a:rPr>
              <a:t>We chose 15 counties based Urban / Rural, Per Capita Income and % FRL (Percentage of School Students receiving Free or Reduced Price Lunch)</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 FRL – This has been considered as good indicator of poverty in a given area.</a:t>
            </a:r>
            <a:endParaRPr lang="en-US" sz="2400">
              <a:ea typeface="+mn-lt"/>
              <a:cs typeface="+mn-lt"/>
            </a:endParaRPr>
          </a:p>
          <a:p>
            <a:pPr marL="742950" lvl="1" indent="-285750">
              <a:lnSpc>
                <a:spcPts val="3359"/>
              </a:lnSpc>
              <a:buFont typeface="Arial"/>
              <a:buChar char="•"/>
            </a:pPr>
            <a:r>
              <a:rPr lang="en-US" sz="2400">
                <a:solidFill>
                  <a:srgbClr val="9B9B9B"/>
                </a:solidFill>
                <a:ea typeface="+mn-lt"/>
                <a:cs typeface="+mn-lt"/>
              </a:rPr>
              <a:t>Following websites were used to get the Income and FRL data:</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8"/>
              </a:rPr>
              <a:t>https</a:t>
            </a:r>
            <a:r>
              <a:rPr lang="en-US" sz="2400">
                <a:solidFill>
                  <a:srgbClr val="9B9B9B"/>
                </a:solidFill>
                <a:ea typeface="+mn-lt"/>
                <a:cs typeface="+mn-lt"/>
                <a:hlinkClick r:id="rId8">
                  <a:extLst>
                    <a:ext uri="{A12FA001-AC4F-418D-AE19-62706E023703}">
                      <ahyp:hlinkClr xmlns:ahyp="http://schemas.microsoft.com/office/drawing/2018/hyperlinkcolor" val="tx"/>
                    </a:ext>
                  </a:extLst>
                </a:hlinkClick>
              </a:rPr>
              <a:t>://fred.stlouisfed.org/</a:t>
            </a:r>
            <a:endParaRPr lang="en-US" sz="2400">
              <a:ea typeface="+mn-lt"/>
              <a:cs typeface="+mn-lt"/>
            </a:endParaRPr>
          </a:p>
          <a:p>
            <a:pPr marL="1516380" lvl="3" indent="-342900">
              <a:lnSpc>
                <a:spcPts val="3359"/>
              </a:lnSpc>
              <a:buFont typeface="Arial,Sans-Serif"/>
              <a:buChar char="•"/>
            </a:pPr>
            <a:r>
              <a:rPr lang="en-US" sz="2400">
                <a:solidFill>
                  <a:srgbClr val="9B9B9B"/>
                </a:solidFill>
                <a:ea typeface="+mn-lt"/>
                <a:cs typeface="+mn-lt"/>
                <a:hlinkClick r:id="rId9"/>
              </a:rPr>
              <a:t>https</a:t>
            </a:r>
            <a:r>
              <a:rPr lang="en-US" sz="2400">
                <a:solidFill>
                  <a:srgbClr val="9B9B9B"/>
                </a:solidFill>
                <a:ea typeface="+mn-lt"/>
                <a:cs typeface="+mn-lt"/>
                <a:hlinkClick r:id="rId9">
                  <a:extLst>
                    <a:ext uri="{A12FA001-AC4F-418D-AE19-62706E023703}">
                      <ahyp:hlinkClr xmlns:ahyp="http://schemas.microsoft.com/office/drawing/2018/hyperlinkcolor" val="tx"/>
                    </a:ext>
                  </a:extLst>
                </a:hlinkClick>
              </a:rPr>
              <a:t>://oraapp.doe.k12.ga.us</a:t>
            </a:r>
            <a:r>
              <a:rPr lang="en-US" sz="2400">
                <a:solidFill>
                  <a:srgbClr val="9B9B9B"/>
                </a:solidFill>
                <a:ea typeface="+mn-lt"/>
                <a:cs typeface="+mn-lt"/>
              </a:rPr>
              <a:t> </a:t>
            </a:r>
            <a:endParaRPr lang="en-US" sz="2400">
              <a:ea typeface="+mn-lt"/>
              <a:cs typeface="+mn-lt"/>
            </a:endParaRPr>
          </a:p>
          <a:p>
            <a:pPr marL="518160" lvl="1" indent="-259080" algn="l">
              <a:lnSpc>
                <a:spcPts val="3359"/>
              </a:lnSpc>
              <a:buFont typeface="Arial"/>
              <a:buChar char="•"/>
            </a:pPr>
            <a:endParaRPr lang="en-US" sz="2400">
              <a:solidFill>
                <a:srgbClr val="9B9B9B"/>
              </a:solidFill>
              <a:latin typeface="Public Sans"/>
            </a:endParaRPr>
          </a:p>
        </p:txBody>
      </p:sp>
      <p:sp>
        <p:nvSpPr>
          <p:cNvPr id="26" name="TextBox 17">
            <a:extLst>
              <a:ext uri="{FF2B5EF4-FFF2-40B4-BE49-F238E27FC236}">
                <a16:creationId xmlns:a16="http://schemas.microsoft.com/office/drawing/2014/main" id="{93B8FB75-E883-4E5C-BF39-C54A328BB798}"/>
              </a:ext>
            </a:extLst>
          </p:cNvPr>
          <p:cNvSpPr txBox="1"/>
          <p:nvPr/>
        </p:nvSpPr>
        <p:spPr>
          <a:xfrm>
            <a:off x="-15875327" y="1667921"/>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01</a:t>
            </a:r>
          </a:p>
        </p:txBody>
      </p:sp>
      <p:sp>
        <p:nvSpPr>
          <p:cNvPr id="28" name="TextBox 18">
            <a:extLst>
              <a:ext uri="{FF2B5EF4-FFF2-40B4-BE49-F238E27FC236}">
                <a16:creationId xmlns:a16="http://schemas.microsoft.com/office/drawing/2014/main" id="{8927CDBB-4AD6-4D71-AD5F-1A08A7F4DFEC}"/>
              </a:ext>
            </a:extLst>
          </p:cNvPr>
          <p:cNvSpPr txBox="1"/>
          <p:nvPr/>
        </p:nvSpPr>
        <p:spPr>
          <a:xfrm>
            <a:off x="28297423" y="944503"/>
            <a:ext cx="4861152" cy="492379"/>
          </a:xfrm>
          <a:prstGeom prst="rect">
            <a:avLst/>
          </a:prstGeom>
        </p:spPr>
        <p:txBody>
          <a:bodyPr lIns="0" tIns="0" rIns="0" bIns="0" rtlCol="0" anchor="t">
            <a:spAutoFit/>
          </a:bodyPr>
          <a:lstStyle/>
          <a:p>
            <a:pPr>
              <a:lnSpc>
                <a:spcPts val="4200"/>
              </a:lnSpc>
              <a:spcBef>
                <a:spcPct val="0"/>
              </a:spcBef>
            </a:pPr>
            <a:r>
              <a:rPr lang="en-US" sz="3000" b="1">
                <a:solidFill>
                  <a:srgbClr val="000000"/>
                </a:solidFill>
                <a:latin typeface="Public Sans Bold"/>
              </a:rPr>
              <a:t>Use APIs</a:t>
            </a:r>
          </a:p>
        </p:txBody>
      </p:sp>
      <p:sp>
        <p:nvSpPr>
          <p:cNvPr id="30" name="TextBox 19">
            <a:extLst>
              <a:ext uri="{FF2B5EF4-FFF2-40B4-BE49-F238E27FC236}">
                <a16:creationId xmlns:a16="http://schemas.microsoft.com/office/drawing/2014/main" id="{0FCC377C-68A0-4D2F-A012-16212933B272}"/>
              </a:ext>
            </a:extLst>
          </p:cNvPr>
          <p:cNvSpPr txBox="1"/>
          <p:nvPr/>
        </p:nvSpPr>
        <p:spPr>
          <a:xfrm>
            <a:off x="28282955" y="1477903"/>
            <a:ext cx="6467138" cy="2380588"/>
          </a:xfrm>
          <a:prstGeom prst="rect">
            <a:avLst/>
          </a:prstGeom>
        </p:spPr>
        <p:txBody>
          <a:bodyPr wrap="square" lIns="0" tIns="0" rIns="0" bIns="0" rtlCol="0" anchor="t">
            <a:spAutoFit/>
          </a:bodyPr>
          <a:lstStyle/>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Using Foursquare APIs we got the location and names of:</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Grocery Stores</a:t>
            </a:r>
            <a:endParaRPr lang="en-US" sz="2400">
              <a:solidFill>
                <a:schemeClr val="bg1">
                  <a:lumMod val="65000"/>
                </a:schemeClr>
              </a:solidFill>
              <a:latin typeface="Calibri"/>
              <a:ea typeface="+mn-lt"/>
              <a:cs typeface="Calibri"/>
            </a:endParaRPr>
          </a:p>
          <a:p>
            <a:pPr marL="975360" lvl="2"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Dollar Stores</a:t>
            </a:r>
          </a:p>
          <a:p>
            <a:pPr marL="975360" lvl="2" indent="-259080">
              <a:buFont typeface="Arial,Sans-Serif" panose="020B0604020202020204" pitchFamily="34" charset="0"/>
              <a:buChar char="•"/>
            </a:pPr>
            <a:r>
              <a:rPr lang="en-US" sz="2400">
                <a:solidFill>
                  <a:schemeClr val="bg1">
                    <a:lumMod val="65000"/>
                  </a:schemeClr>
                </a:solidFill>
                <a:latin typeface="Calibri"/>
                <a:cs typeface="Calibri"/>
              </a:rPr>
              <a:t>Fast Food Places</a:t>
            </a:r>
            <a:endParaRPr lang="en-US" sz="2400">
              <a:solidFill>
                <a:schemeClr val="bg1">
                  <a:lumMod val="65000"/>
                </a:schemeClr>
              </a:solidFill>
              <a:latin typeface="Calibri"/>
              <a:ea typeface="+mn-lt"/>
              <a:cs typeface="Calibri"/>
            </a:endParaRPr>
          </a:p>
          <a:p>
            <a:pPr marL="518160" lvl="1" indent="-259080">
              <a:lnSpc>
                <a:spcPts val="2500"/>
              </a:lnSpc>
              <a:buFont typeface="Arial,Sans-Serif" panose="020B0604020202020204" pitchFamily="34" charset="0"/>
              <a:buChar char="•"/>
            </a:pPr>
            <a:r>
              <a:rPr lang="en-US" sz="2400">
                <a:solidFill>
                  <a:schemeClr val="bg1">
                    <a:lumMod val="65000"/>
                  </a:schemeClr>
                </a:solidFill>
                <a:latin typeface="Calibri"/>
                <a:cs typeface="Calibri"/>
              </a:rPr>
              <a:t>Must be within a radius of 5-6 miles of County</a:t>
            </a:r>
            <a:endParaRPr lang="en-US" sz="2400">
              <a:solidFill>
                <a:schemeClr val="bg1">
                  <a:lumMod val="65000"/>
                </a:schemeClr>
              </a:solidFill>
              <a:latin typeface="Calibri"/>
              <a:ea typeface="+mn-lt"/>
              <a:cs typeface="Calibri"/>
            </a:endParaRPr>
          </a:p>
          <a:p>
            <a:pPr marL="342900" lvl="0" indent="-342900" algn="l">
              <a:lnSpc>
                <a:spcPts val="3359"/>
              </a:lnSpc>
              <a:spcBef>
                <a:spcPct val="0"/>
              </a:spcBef>
              <a:buFont typeface="Arial" panose="020B0604020202020204" pitchFamily="34" charset="0"/>
              <a:buChar char="•"/>
            </a:pPr>
            <a:endParaRPr lang="en-US" sz="2400">
              <a:solidFill>
                <a:schemeClr val="bg1">
                  <a:lumMod val="65000"/>
                </a:schemeClr>
              </a:solidFill>
              <a:latin typeface="Calibri"/>
              <a:cs typeface="Calibri"/>
            </a:endParaRPr>
          </a:p>
        </p:txBody>
      </p:sp>
      <p:sp>
        <p:nvSpPr>
          <p:cNvPr id="32" name="TextBox 17">
            <a:extLst>
              <a:ext uri="{FF2B5EF4-FFF2-40B4-BE49-F238E27FC236}">
                <a16:creationId xmlns:a16="http://schemas.microsoft.com/office/drawing/2014/main" id="{A004E92C-8FB4-4782-9D08-5F855DA69F83}"/>
              </a:ext>
            </a:extLst>
          </p:cNvPr>
          <p:cNvSpPr txBox="1"/>
          <p:nvPr/>
        </p:nvSpPr>
        <p:spPr>
          <a:xfrm>
            <a:off x="-15875327" y="7178571"/>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02</a:t>
            </a:r>
          </a:p>
        </p:txBody>
      </p:sp>
      <p:sp>
        <p:nvSpPr>
          <p:cNvPr id="34" name="TextBox 17">
            <a:extLst>
              <a:ext uri="{FF2B5EF4-FFF2-40B4-BE49-F238E27FC236}">
                <a16:creationId xmlns:a16="http://schemas.microsoft.com/office/drawing/2014/main" id="{0591A2A5-96CD-4066-BB38-3F421CEBB344}"/>
              </a:ext>
            </a:extLst>
          </p:cNvPr>
          <p:cNvSpPr txBox="1"/>
          <p:nvPr/>
        </p:nvSpPr>
        <p:spPr>
          <a:xfrm>
            <a:off x="26873549" y="944503"/>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03</a:t>
            </a:r>
          </a:p>
        </p:txBody>
      </p:sp>
      <p:sp>
        <p:nvSpPr>
          <p:cNvPr id="36" name="TextBox 17">
            <a:extLst>
              <a:ext uri="{FF2B5EF4-FFF2-40B4-BE49-F238E27FC236}">
                <a16:creationId xmlns:a16="http://schemas.microsoft.com/office/drawing/2014/main" id="{E8EB84D9-A1AF-4D7D-B27F-A0D40E431BD9}"/>
              </a:ext>
            </a:extLst>
          </p:cNvPr>
          <p:cNvSpPr txBox="1"/>
          <p:nvPr/>
        </p:nvSpPr>
        <p:spPr>
          <a:xfrm>
            <a:off x="26873549" y="3703887"/>
            <a:ext cx="1204912" cy="1012825"/>
          </a:xfrm>
          <a:prstGeom prst="rect">
            <a:avLst/>
          </a:prstGeom>
        </p:spPr>
        <p:txBody>
          <a:bodyPr lIns="0" tIns="0" rIns="0" bIns="0" rtlCol="0" anchor="t">
            <a:spAutoFit/>
          </a:bodyPr>
          <a:lstStyle/>
          <a:p>
            <a:pPr marL="0" lvl="0" indent="0" algn="ctr">
              <a:lnSpc>
                <a:spcPts val="7700"/>
              </a:lnSpc>
            </a:pPr>
            <a:r>
              <a:rPr lang="en-US" sz="7000">
                <a:solidFill>
                  <a:srgbClr val="9B9B9B">
                    <a:alpha val="49804"/>
                  </a:srgbClr>
                </a:solidFill>
                <a:latin typeface="Public Sans Bold"/>
              </a:rPr>
              <a:t>04</a:t>
            </a:r>
          </a:p>
        </p:txBody>
      </p:sp>
      <p:sp>
        <p:nvSpPr>
          <p:cNvPr id="38" name="TextBox 17">
            <a:extLst>
              <a:ext uri="{FF2B5EF4-FFF2-40B4-BE49-F238E27FC236}">
                <a16:creationId xmlns:a16="http://schemas.microsoft.com/office/drawing/2014/main" id="{6184A466-7DF3-4A3D-8B4A-90376F34BA6B}"/>
              </a:ext>
            </a:extLst>
          </p:cNvPr>
          <p:cNvSpPr txBox="1"/>
          <p:nvPr/>
        </p:nvSpPr>
        <p:spPr>
          <a:xfrm>
            <a:off x="26873549" y="6463274"/>
            <a:ext cx="1204912" cy="1012825"/>
          </a:xfrm>
          <a:prstGeom prst="rect">
            <a:avLst/>
          </a:prstGeom>
        </p:spPr>
        <p:txBody>
          <a:bodyPr lIns="0" tIns="0" rIns="0" bIns="0" rtlCol="0" anchor="t">
            <a:spAutoFit/>
          </a:bodyPr>
          <a:lstStyle/>
          <a:p>
            <a:pPr marL="0" lvl="0" indent="0" algn="ctr">
              <a:lnSpc>
                <a:spcPts val="7700"/>
              </a:lnSpc>
            </a:pPr>
            <a:r>
              <a:rPr lang="en-US" sz="7000" b="1">
                <a:solidFill>
                  <a:srgbClr val="9B9B9B">
                    <a:alpha val="49804"/>
                  </a:srgbClr>
                </a:solidFill>
                <a:latin typeface="Public Sans Bold"/>
              </a:rPr>
              <a:t>05</a:t>
            </a:r>
          </a:p>
        </p:txBody>
      </p:sp>
      <p:sp>
        <p:nvSpPr>
          <p:cNvPr id="40" name="TextBox 2">
            <a:extLst>
              <a:ext uri="{FF2B5EF4-FFF2-40B4-BE49-F238E27FC236}">
                <a16:creationId xmlns:a16="http://schemas.microsoft.com/office/drawing/2014/main" id="{4F2BD6E6-CE69-4C62-9CEB-8382A4BC249B}"/>
              </a:ext>
            </a:extLst>
          </p:cNvPr>
          <p:cNvSpPr txBox="1"/>
          <p:nvPr/>
        </p:nvSpPr>
        <p:spPr>
          <a:xfrm>
            <a:off x="1025324" y="-6980237"/>
            <a:ext cx="14022501" cy="871970"/>
          </a:xfrm>
          <a:prstGeom prst="rect">
            <a:avLst/>
          </a:prstGeom>
        </p:spPr>
        <p:txBody>
          <a:bodyPr lIns="0" tIns="0" rIns="0" bIns="0" rtlCol="0" anchor="t">
            <a:spAutoFit/>
          </a:bodyPr>
          <a:lstStyle/>
          <a:p>
            <a:pPr>
              <a:lnSpc>
                <a:spcPts val="8250"/>
              </a:lnSpc>
            </a:pPr>
            <a:r>
              <a:rPr lang="en-US" sz="2500" b="1">
                <a:latin typeface="Public Sans Bold"/>
              </a:rPr>
              <a:t>Data Analysis Process Steps</a:t>
            </a:r>
            <a:endParaRPr lang="en-US" sz="2500">
              <a:latin typeface="Public Sans Bold"/>
            </a:endParaRPr>
          </a:p>
        </p:txBody>
      </p:sp>
      <p:sp>
        <p:nvSpPr>
          <p:cNvPr id="44" name="TextBox 43">
            <a:extLst>
              <a:ext uri="{FF2B5EF4-FFF2-40B4-BE49-F238E27FC236}">
                <a16:creationId xmlns:a16="http://schemas.microsoft.com/office/drawing/2014/main" id="{8343BCB3-5595-41EF-9517-B9466DC1BE82}"/>
              </a:ext>
            </a:extLst>
          </p:cNvPr>
          <p:cNvSpPr txBox="1"/>
          <p:nvPr/>
        </p:nvSpPr>
        <p:spPr>
          <a:xfrm>
            <a:off x="292895" y="-2611057"/>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ERD</a:t>
            </a:r>
          </a:p>
        </p:txBody>
      </p:sp>
    </p:spTree>
    <p:extLst>
      <p:ext uri="{BB962C8B-B14F-4D97-AF65-F5344CB8AC3E}">
        <p14:creationId xmlns:p14="http://schemas.microsoft.com/office/powerpoint/2010/main" val="450752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CF0D8-8DB1-4B41-AE34-2F7A38E9523F}"/>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ERD</a:t>
            </a:r>
          </a:p>
        </p:txBody>
      </p:sp>
      <p:sp>
        <p:nvSpPr>
          <p:cNvPr id="5" name="TextBox 4">
            <a:extLst>
              <a:ext uri="{FF2B5EF4-FFF2-40B4-BE49-F238E27FC236}">
                <a16:creationId xmlns:a16="http://schemas.microsoft.com/office/drawing/2014/main" id="{54849362-3E40-CD42-B020-A4B9B0AA4DDF}"/>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sp>
        <p:nvSpPr>
          <p:cNvPr id="7" name="TextBox 6">
            <a:extLst>
              <a:ext uri="{FF2B5EF4-FFF2-40B4-BE49-F238E27FC236}">
                <a16:creationId xmlns:a16="http://schemas.microsoft.com/office/drawing/2014/main" id="{45AC260F-6D6F-8F49-8681-D3BC1900C4E2}"/>
              </a:ext>
            </a:extLst>
          </p:cNvPr>
          <p:cNvSpPr txBox="1"/>
          <p:nvPr/>
        </p:nvSpPr>
        <p:spPr>
          <a:xfrm>
            <a:off x="838200" y="4686300"/>
            <a:ext cx="7162800" cy="1400383"/>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dirty="0" err="1">
                <a:latin typeface="Calibri" panose="020F0502020204030204" pitchFamily="34" charset="0"/>
                <a:ea typeface="+mj-ea"/>
                <a:cs typeface="Calibri" panose="020F0502020204030204" pitchFamily="34" charset="0"/>
                <a:hlinkClick r:id="rId3"/>
              </a:rPr>
              <a:t>app.genmymodel.com</a:t>
            </a:r>
            <a:endParaRPr lang="en-US" sz="4000" dirty="0">
              <a:latin typeface="Calibri" panose="020F0502020204030204" pitchFamily="34" charset="0"/>
              <a:ea typeface="+mj-ea"/>
              <a:cs typeface="Calibri" panose="020F0502020204030204" pitchFamily="34" charset="0"/>
            </a:endParaRPr>
          </a:p>
        </p:txBody>
      </p:sp>
      <p:pic>
        <p:nvPicPr>
          <p:cNvPr id="9" name="Picture 2">
            <a:extLst>
              <a:ext uri="{FF2B5EF4-FFF2-40B4-BE49-F238E27FC236}">
                <a16:creationId xmlns:a16="http://schemas.microsoft.com/office/drawing/2014/main" id="{710FB554-6DE1-064E-A342-EB46F224A2DD}"/>
              </a:ext>
            </a:extLst>
          </p:cNvPr>
          <p:cNvPicPr>
            <a:picLocks noChangeAspect="1"/>
          </p:cNvPicPr>
          <p:nvPr/>
        </p:nvPicPr>
        <p:blipFill>
          <a:blip r:embed="rId4"/>
          <a:srcRect r="1101"/>
          <a:stretch>
            <a:fillRect/>
          </a:stretch>
        </p:blipFill>
        <p:spPr>
          <a:xfrm>
            <a:off x="8356946" y="0"/>
            <a:ext cx="9169054" cy="10287000"/>
          </a:xfrm>
          <a:prstGeom prst="rect">
            <a:avLst/>
          </a:prstGeom>
        </p:spPr>
      </p:pic>
      <p:pic>
        <p:nvPicPr>
          <p:cNvPr id="38" name="Picture 2">
            <a:extLst>
              <a:ext uri="{FF2B5EF4-FFF2-40B4-BE49-F238E27FC236}">
                <a16:creationId xmlns:a16="http://schemas.microsoft.com/office/drawing/2014/main" id="{181F69F0-7BA2-CB47-9539-8C95F6CC42CC}"/>
              </a:ext>
            </a:extLst>
          </p:cNvPr>
          <p:cNvPicPr>
            <a:picLocks noChangeAspect="1"/>
          </p:cNvPicPr>
          <p:nvPr/>
        </p:nvPicPr>
        <p:blipFill>
          <a:blip r:embed="rId5"/>
          <a:srcRect/>
          <a:stretch>
            <a:fillRect/>
          </a:stretch>
        </p:blipFill>
        <p:spPr>
          <a:xfrm>
            <a:off x="285128" y="-9658553"/>
            <a:ext cx="8087036" cy="3814639"/>
          </a:xfrm>
          <a:prstGeom prst="rect">
            <a:avLst/>
          </a:prstGeom>
        </p:spPr>
      </p:pic>
      <p:pic>
        <p:nvPicPr>
          <p:cNvPr id="39" name="Picture 2">
            <a:extLst>
              <a:ext uri="{FF2B5EF4-FFF2-40B4-BE49-F238E27FC236}">
                <a16:creationId xmlns:a16="http://schemas.microsoft.com/office/drawing/2014/main" id="{C5CD02AC-B1C6-E440-97C4-247248D1A3C4}"/>
              </a:ext>
            </a:extLst>
          </p:cNvPr>
          <p:cNvPicPr>
            <a:picLocks noChangeAspect="1"/>
          </p:cNvPicPr>
          <p:nvPr/>
        </p:nvPicPr>
        <p:blipFill>
          <a:blip r:embed="rId6"/>
          <a:srcRect/>
          <a:stretch>
            <a:fillRect/>
          </a:stretch>
        </p:blipFill>
        <p:spPr>
          <a:xfrm>
            <a:off x="285128" y="15963900"/>
            <a:ext cx="8087036" cy="3814640"/>
          </a:xfrm>
          <a:prstGeom prst="rect">
            <a:avLst/>
          </a:prstGeom>
        </p:spPr>
      </p:pic>
      <p:pic>
        <p:nvPicPr>
          <p:cNvPr id="40" name="Picture 2">
            <a:extLst>
              <a:ext uri="{FF2B5EF4-FFF2-40B4-BE49-F238E27FC236}">
                <a16:creationId xmlns:a16="http://schemas.microsoft.com/office/drawing/2014/main" id="{A827CC6F-91A9-9E44-9DF8-129B20B8BBAF}"/>
              </a:ext>
            </a:extLst>
          </p:cNvPr>
          <p:cNvPicPr>
            <a:picLocks noChangeAspect="1"/>
          </p:cNvPicPr>
          <p:nvPr/>
        </p:nvPicPr>
        <p:blipFill>
          <a:blip r:embed="rId7"/>
          <a:srcRect/>
          <a:stretch>
            <a:fillRect/>
          </a:stretch>
        </p:blipFill>
        <p:spPr>
          <a:xfrm>
            <a:off x="10200964" y="-9658553"/>
            <a:ext cx="8087036" cy="3811016"/>
          </a:xfrm>
          <a:prstGeom prst="rect">
            <a:avLst/>
          </a:prstGeom>
        </p:spPr>
      </p:pic>
      <p:pic>
        <p:nvPicPr>
          <p:cNvPr id="41" name="!!stupid1">
            <a:extLst>
              <a:ext uri="{FF2B5EF4-FFF2-40B4-BE49-F238E27FC236}">
                <a16:creationId xmlns:a16="http://schemas.microsoft.com/office/drawing/2014/main" id="{29355100-B21C-FC4F-813F-C5D9D59207B4}"/>
              </a:ext>
            </a:extLst>
          </p:cNvPr>
          <p:cNvPicPr>
            <a:picLocks noChangeAspect="1"/>
          </p:cNvPicPr>
          <p:nvPr/>
        </p:nvPicPr>
        <p:blipFill>
          <a:blip r:embed="rId8"/>
          <a:srcRect/>
          <a:stretch>
            <a:fillRect/>
          </a:stretch>
        </p:blipFill>
        <p:spPr>
          <a:xfrm>
            <a:off x="10200964" y="15963900"/>
            <a:ext cx="8087036" cy="3811016"/>
          </a:xfrm>
          <a:prstGeom prst="rect">
            <a:avLst/>
          </a:prstGeom>
        </p:spPr>
      </p:pic>
      <p:pic>
        <p:nvPicPr>
          <p:cNvPr id="44" name="Picture 43" descr="Logo&#10;&#10;Description automatically generated">
            <a:extLst>
              <a:ext uri="{FF2B5EF4-FFF2-40B4-BE49-F238E27FC236}">
                <a16:creationId xmlns:a16="http://schemas.microsoft.com/office/drawing/2014/main" id="{6D4360C9-5128-4A4B-A857-A792362ACDA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73566" y="3467100"/>
            <a:ext cx="914400" cy="914400"/>
          </a:xfrm>
          <a:prstGeom prst="rect">
            <a:avLst/>
          </a:prstGeom>
        </p:spPr>
      </p:pic>
      <p:pic>
        <p:nvPicPr>
          <p:cNvPr id="45" name="Picture 44" descr="Logo&#10;&#10;Description automatically generated">
            <a:extLst>
              <a:ext uri="{FF2B5EF4-FFF2-40B4-BE49-F238E27FC236}">
                <a16:creationId xmlns:a16="http://schemas.microsoft.com/office/drawing/2014/main" id="{C546471D-8129-B646-9856-9D53E361B1D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0800000">
            <a:off x="7086601" y="6362700"/>
            <a:ext cx="914400" cy="914400"/>
          </a:xfrm>
          <a:prstGeom prst="rect">
            <a:avLst/>
          </a:prstGeom>
        </p:spPr>
      </p:pic>
      <p:pic>
        <p:nvPicPr>
          <p:cNvPr id="2" name="Picture 2" descr="Table&#10;&#10;Description automatically generated">
            <a:extLst>
              <a:ext uri="{FF2B5EF4-FFF2-40B4-BE49-F238E27FC236}">
                <a16:creationId xmlns:a16="http://schemas.microsoft.com/office/drawing/2014/main" id="{16DB666F-AD66-456B-B505-7ABC4220876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2612827" y="5530287"/>
            <a:ext cx="1998476" cy="1164221"/>
          </a:xfrm>
          <a:prstGeom prst="rect">
            <a:avLst/>
          </a:prstGeom>
        </p:spPr>
      </p:pic>
      <p:pic>
        <p:nvPicPr>
          <p:cNvPr id="3" name="Picture 2">
            <a:extLst>
              <a:ext uri="{FF2B5EF4-FFF2-40B4-BE49-F238E27FC236}">
                <a16:creationId xmlns:a16="http://schemas.microsoft.com/office/drawing/2014/main" id="{D63B3C5D-993C-454A-B38E-7419DE51DC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69851" y="3917787"/>
            <a:ext cx="2114503" cy="26395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E17E26-F926-4D39-A6B3-3E0CA399461F}"/>
              </a:ext>
            </a:extLst>
          </p:cNvPr>
          <p:cNvSpPr txBox="1"/>
          <p:nvPr/>
        </p:nvSpPr>
        <p:spPr>
          <a:xfrm>
            <a:off x="206085" y="-7434829"/>
            <a:ext cx="8427029" cy="840230"/>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5400" b="1">
                <a:latin typeface="Calibri"/>
                <a:ea typeface="+mj-ea"/>
                <a:cs typeface="Calibri"/>
              </a:rPr>
              <a:t>Final County Data Frame</a:t>
            </a:r>
          </a:p>
        </p:txBody>
      </p:sp>
      <p:sp>
        <p:nvSpPr>
          <p:cNvPr id="8" name="TextBox 7">
            <a:extLst>
              <a:ext uri="{FF2B5EF4-FFF2-40B4-BE49-F238E27FC236}">
                <a16:creationId xmlns:a16="http://schemas.microsoft.com/office/drawing/2014/main" id="{8AD18A57-FDFA-4513-B6B8-BF87DC3035F4}"/>
              </a:ext>
            </a:extLst>
          </p:cNvPr>
          <p:cNvSpPr txBox="1"/>
          <p:nvPr/>
        </p:nvSpPr>
        <p:spPr>
          <a:xfrm>
            <a:off x="-4792249" y="13117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Data Visualizations</a:t>
            </a:r>
          </a:p>
        </p:txBody>
      </p:sp>
      <p:sp>
        <p:nvSpPr>
          <p:cNvPr id="10" name="TextBox 9">
            <a:extLst>
              <a:ext uri="{FF2B5EF4-FFF2-40B4-BE49-F238E27FC236}">
                <a16:creationId xmlns:a16="http://schemas.microsoft.com/office/drawing/2014/main" id="{52AFEE6E-8A6E-4764-AC7A-17BA3B03D110}"/>
              </a:ext>
            </a:extLst>
          </p:cNvPr>
          <p:cNvSpPr txBox="1"/>
          <p:nvPr/>
        </p:nvSpPr>
        <p:spPr>
          <a:xfrm>
            <a:off x="-4792249" y="787081"/>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a:solidFill>
                  <a:schemeClr val="bg1">
                    <a:lumMod val="65000"/>
                  </a:schemeClr>
                </a:solidFill>
                <a:latin typeface="Calibri" panose="020F0502020204030204" pitchFamily="34" charset="0"/>
                <a:ea typeface="+mj-ea"/>
                <a:cs typeface="Calibri" panose="020F0502020204030204" pitchFamily="34" charset="0"/>
              </a:rPr>
              <a:t>4 Charts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F978A11-D709-C34D-B69E-84424DD0839D}"/>
              </a:ext>
            </a:extLst>
          </p:cNvPr>
          <p:cNvPicPr>
            <a:picLocks noChangeAspect="1"/>
          </p:cNvPicPr>
          <p:nvPr/>
        </p:nvPicPr>
        <p:blipFill>
          <a:blip r:embed="rId3"/>
          <a:srcRect/>
          <a:stretch>
            <a:fillRect/>
          </a:stretch>
        </p:blipFill>
        <p:spPr>
          <a:xfrm>
            <a:off x="142564" y="2247900"/>
            <a:ext cx="8087036" cy="3814639"/>
          </a:xfrm>
          <a:prstGeom prst="rect">
            <a:avLst/>
          </a:prstGeom>
        </p:spPr>
      </p:pic>
      <p:pic>
        <p:nvPicPr>
          <p:cNvPr id="8" name="Picture 2">
            <a:extLst>
              <a:ext uri="{FF2B5EF4-FFF2-40B4-BE49-F238E27FC236}">
                <a16:creationId xmlns:a16="http://schemas.microsoft.com/office/drawing/2014/main" id="{C82D8DCB-9C08-1545-8153-DA87D2E5AEA5}"/>
              </a:ext>
            </a:extLst>
          </p:cNvPr>
          <p:cNvPicPr>
            <a:picLocks noChangeAspect="1"/>
          </p:cNvPicPr>
          <p:nvPr/>
        </p:nvPicPr>
        <p:blipFill>
          <a:blip r:embed="rId4"/>
          <a:srcRect/>
          <a:stretch>
            <a:fillRect/>
          </a:stretch>
        </p:blipFill>
        <p:spPr>
          <a:xfrm>
            <a:off x="142564" y="6362700"/>
            <a:ext cx="8087036" cy="3814640"/>
          </a:xfrm>
          <a:prstGeom prst="rect">
            <a:avLst/>
          </a:prstGeom>
        </p:spPr>
      </p:pic>
      <p:pic>
        <p:nvPicPr>
          <p:cNvPr id="9" name="Picture 2">
            <a:extLst>
              <a:ext uri="{FF2B5EF4-FFF2-40B4-BE49-F238E27FC236}">
                <a16:creationId xmlns:a16="http://schemas.microsoft.com/office/drawing/2014/main" id="{60D4BBA9-866A-484E-A694-3627677BE638}"/>
              </a:ext>
            </a:extLst>
          </p:cNvPr>
          <p:cNvPicPr>
            <a:picLocks noChangeAspect="1"/>
          </p:cNvPicPr>
          <p:nvPr/>
        </p:nvPicPr>
        <p:blipFill>
          <a:blip r:embed="rId5"/>
          <a:srcRect/>
          <a:stretch>
            <a:fillRect/>
          </a:stretch>
        </p:blipFill>
        <p:spPr>
          <a:xfrm>
            <a:off x="10058400" y="2247900"/>
            <a:ext cx="8087036" cy="3811016"/>
          </a:xfrm>
          <a:prstGeom prst="rect">
            <a:avLst/>
          </a:prstGeom>
        </p:spPr>
      </p:pic>
      <p:pic>
        <p:nvPicPr>
          <p:cNvPr id="10" name="!!stupid1">
            <a:extLst>
              <a:ext uri="{FF2B5EF4-FFF2-40B4-BE49-F238E27FC236}">
                <a16:creationId xmlns:a16="http://schemas.microsoft.com/office/drawing/2014/main" id="{AEB1818D-75A2-C546-B3E8-4DA6CFB58D02}"/>
              </a:ext>
            </a:extLst>
          </p:cNvPr>
          <p:cNvPicPr>
            <a:picLocks noChangeAspect="1"/>
          </p:cNvPicPr>
          <p:nvPr/>
        </p:nvPicPr>
        <p:blipFill>
          <a:blip r:embed="rId6"/>
          <a:srcRect/>
          <a:stretch>
            <a:fillRect/>
          </a:stretch>
        </p:blipFill>
        <p:spPr>
          <a:xfrm>
            <a:off x="10058400" y="6362700"/>
            <a:ext cx="8087036" cy="3811016"/>
          </a:xfrm>
          <a:prstGeom prst="rect">
            <a:avLst/>
          </a:prstGeom>
        </p:spPr>
      </p:pic>
      <p:sp>
        <p:nvSpPr>
          <p:cNvPr id="5" name="TextBox 4">
            <a:extLst>
              <a:ext uri="{FF2B5EF4-FFF2-40B4-BE49-F238E27FC236}">
                <a16:creationId xmlns:a16="http://schemas.microsoft.com/office/drawing/2014/main" id="{C93B879A-EFF8-2441-8519-18A8317017E3}"/>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Data Visualizations</a:t>
            </a:r>
          </a:p>
        </p:txBody>
      </p:sp>
      <p:sp>
        <p:nvSpPr>
          <p:cNvPr id="6" name="TextBox 5">
            <a:extLst>
              <a:ext uri="{FF2B5EF4-FFF2-40B4-BE49-F238E27FC236}">
                <a16:creationId xmlns:a16="http://schemas.microsoft.com/office/drawing/2014/main" id="{67C1F38A-29D9-DD4D-997E-9F1E24C7416E}"/>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4 Charts</a:t>
            </a:r>
          </a:p>
        </p:txBody>
      </p:sp>
      <p:sp>
        <p:nvSpPr>
          <p:cNvPr id="12" name="TextBox 11">
            <a:extLst>
              <a:ext uri="{FF2B5EF4-FFF2-40B4-BE49-F238E27FC236}">
                <a16:creationId xmlns:a16="http://schemas.microsoft.com/office/drawing/2014/main" id="{1F6B4328-AB3F-0B4B-9517-709F363BB8F8}"/>
              </a:ext>
            </a:extLst>
          </p:cNvPr>
          <p:cNvSpPr txBox="1"/>
          <p:nvPr/>
        </p:nvSpPr>
        <p:spPr>
          <a:xfrm>
            <a:off x="-12192000" y="767441"/>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sp>
        <p:nvSpPr>
          <p:cNvPr id="14" name="TextBox 13">
            <a:extLst>
              <a:ext uri="{FF2B5EF4-FFF2-40B4-BE49-F238E27FC236}">
                <a16:creationId xmlns:a16="http://schemas.microsoft.com/office/drawing/2014/main" id="{1858DD2B-5872-194A-8509-AB6EDB48161F}"/>
              </a:ext>
            </a:extLst>
          </p:cNvPr>
          <p:cNvSpPr txBox="1"/>
          <p:nvPr/>
        </p:nvSpPr>
        <p:spPr>
          <a:xfrm>
            <a:off x="-11734800" y="4686300"/>
            <a:ext cx="7162800" cy="1400383"/>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dirty="0" err="1">
                <a:latin typeface="Calibri" panose="020F0502020204030204" pitchFamily="34" charset="0"/>
                <a:ea typeface="+mj-ea"/>
                <a:cs typeface="Calibri" panose="020F0502020204030204" pitchFamily="34" charset="0"/>
                <a:hlinkClick r:id="rId7"/>
              </a:rPr>
              <a:t>app.genmymodel.com</a:t>
            </a:r>
            <a:endParaRPr lang="en-US" sz="4000" dirty="0">
              <a:latin typeface="Calibri" panose="020F0502020204030204" pitchFamily="34" charset="0"/>
              <a:ea typeface="+mj-ea"/>
              <a:cs typeface="Calibri" panose="020F0502020204030204" pitchFamily="34" charset="0"/>
            </a:endParaRPr>
          </a:p>
        </p:txBody>
      </p:sp>
      <p:pic>
        <p:nvPicPr>
          <p:cNvPr id="16" name="Picture 2">
            <a:extLst>
              <a:ext uri="{FF2B5EF4-FFF2-40B4-BE49-F238E27FC236}">
                <a16:creationId xmlns:a16="http://schemas.microsoft.com/office/drawing/2014/main" id="{3E5D6D3C-9787-B548-96D4-983942F7764B}"/>
              </a:ext>
            </a:extLst>
          </p:cNvPr>
          <p:cNvPicPr>
            <a:picLocks noChangeAspect="1"/>
          </p:cNvPicPr>
          <p:nvPr/>
        </p:nvPicPr>
        <p:blipFill>
          <a:blip r:embed="rId8"/>
          <a:srcRect r="1101"/>
          <a:stretch>
            <a:fillRect/>
          </a:stretch>
        </p:blipFill>
        <p:spPr>
          <a:xfrm>
            <a:off x="23317200" y="2523917"/>
            <a:ext cx="5570257" cy="6249416"/>
          </a:xfrm>
          <a:prstGeom prst="rect">
            <a:avLst/>
          </a:prstGeom>
        </p:spPr>
      </p:pic>
      <p:pic>
        <p:nvPicPr>
          <p:cNvPr id="17" name="Picture 16" descr="Logo&#10;&#10;Description automatically generated">
            <a:extLst>
              <a:ext uri="{FF2B5EF4-FFF2-40B4-BE49-F238E27FC236}">
                <a16:creationId xmlns:a16="http://schemas.microsoft.com/office/drawing/2014/main" id="{92960207-5B73-A346-A522-7DDAFB7D7B2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1724649" y="3467099"/>
            <a:ext cx="914400" cy="914400"/>
          </a:xfrm>
          <a:prstGeom prst="rect">
            <a:avLst/>
          </a:prstGeom>
        </p:spPr>
      </p:pic>
      <p:pic>
        <p:nvPicPr>
          <p:cNvPr id="18" name="Picture 17" descr="Logo&#10;&#10;Description automatically generated">
            <a:extLst>
              <a:ext uri="{FF2B5EF4-FFF2-40B4-BE49-F238E27FC236}">
                <a16:creationId xmlns:a16="http://schemas.microsoft.com/office/drawing/2014/main" id="{E4B72AC0-61B8-4940-BC9E-049B675F7DD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0800000">
            <a:off x="-5011614" y="6362699"/>
            <a:ext cx="914400" cy="914400"/>
          </a:xfrm>
          <a:prstGeom prst="rect">
            <a:avLst/>
          </a:prstGeom>
        </p:spPr>
      </p:pic>
      <p:sp>
        <p:nvSpPr>
          <p:cNvPr id="21" name="TextBox 20">
            <a:extLst>
              <a:ext uri="{FF2B5EF4-FFF2-40B4-BE49-F238E27FC236}">
                <a16:creationId xmlns:a16="http://schemas.microsoft.com/office/drawing/2014/main" id="{558C1719-C0BE-DC47-AAF2-7B60D56AC352}"/>
              </a:ext>
            </a:extLst>
          </p:cNvPr>
          <p:cNvSpPr txBox="1"/>
          <p:nvPr/>
        </p:nvSpPr>
        <p:spPr>
          <a:xfrm>
            <a:off x="-4240947" y="764016"/>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22" name="TextBox 4">
            <a:extLst>
              <a:ext uri="{FF2B5EF4-FFF2-40B4-BE49-F238E27FC236}">
                <a16:creationId xmlns:a16="http://schemas.microsoft.com/office/drawing/2014/main" id="{7E166AC5-4DA0-AA49-9BC2-F6C482ADE53B}"/>
              </a:ext>
            </a:extLst>
          </p:cNvPr>
          <p:cNvSpPr txBox="1"/>
          <p:nvPr/>
        </p:nvSpPr>
        <p:spPr>
          <a:xfrm>
            <a:off x="4360846" y="10500361"/>
            <a:ext cx="9566307" cy="1949252"/>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
        <p:nvSpPr>
          <p:cNvPr id="2" name="TextBox 1">
            <a:extLst>
              <a:ext uri="{FF2B5EF4-FFF2-40B4-BE49-F238E27FC236}">
                <a16:creationId xmlns:a16="http://schemas.microsoft.com/office/drawing/2014/main" id="{6932FF70-2B0A-4847-97E5-4770985F22E3}"/>
              </a:ext>
            </a:extLst>
          </p:cNvPr>
          <p:cNvSpPr txBox="1"/>
          <p:nvPr/>
        </p:nvSpPr>
        <p:spPr>
          <a:xfrm>
            <a:off x="-12084300" y="13117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a:latin typeface="Calibri" panose="020F0502020204030204" pitchFamily="34" charset="0"/>
                <a:ea typeface="+mj-ea"/>
                <a:cs typeface="Calibri" panose="020F0502020204030204" pitchFamily="34" charset="0"/>
              </a:rPr>
              <a:t>ERD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1906</TotalTime>
  <Words>2304</Words>
  <Application>Microsoft Macintosh PowerPoint</Application>
  <PresentationFormat>Custom</PresentationFormat>
  <Paragraphs>332</Paragraphs>
  <Slides>17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Arial,Sans-Serif</vt:lpstr>
      <vt:lpstr>Calibri</vt:lpstr>
      <vt:lpstr>Public Sans Bold</vt:lpstr>
      <vt:lpstr>Arial</vt:lpstr>
      <vt:lpstr>Public Sans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Light Simple Clean Food Presentation</dc:title>
  <cp:lastModifiedBy>Carlo Labudiong</cp:lastModifiedBy>
  <cp:revision>16</cp:revision>
  <cp:lastPrinted>2022-01-14T23:33:35Z</cp:lastPrinted>
  <dcterms:created xsi:type="dcterms:W3CDTF">2006-08-16T00:00:00Z</dcterms:created>
  <dcterms:modified xsi:type="dcterms:W3CDTF">2022-01-16T04:46:59Z</dcterms:modified>
  <dc:identifier>DAE1X5QHw7I</dc:identifier>
</cp:coreProperties>
</file>